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61" r:id="rId4"/>
    <p:sldId id="260" r:id="rId5"/>
    <p:sldId id="258" r:id="rId6"/>
    <p:sldId id="257" r:id="rId7"/>
    <p:sldId id="259" r:id="rId8"/>
    <p:sldId id="264" r:id="rId9"/>
    <p:sldId id="301" r:id="rId10"/>
    <p:sldId id="344" r:id="rId11"/>
    <p:sldId id="343" r:id="rId12"/>
    <p:sldId id="265" r:id="rId13"/>
    <p:sldId id="347" r:id="rId14"/>
    <p:sldId id="346" r:id="rId15"/>
    <p:sldId id="266" r:id="rId16"/>
    <p:sldId id="268" r:id="rId17"/>
    <p:sldId id="303" r:id="rId18"/>
    <p:sldId id="270" r:id="rId19"/>
    <p:sldId id="271" r:id="rId20"/>
    <p:sldId id="269" r:id="rId21"/>
    <p:sldId id="272" r:id="rId22"/>
    <p:sldId id="273" r:id="rId23"/>
    <p:sldId id="305" r:id="rId24"/>
    <p:sldId id="304" r:id="rId25"/>
    <p:sldId id="274" r:id="rId26"/>
    <p:sldId id="275" r:id="rId27"/>
    <p:sldId id="276" r:id="rId28"/>
    <p:sldId id="306" r:id="rId29"/>
    <p:sldId id="277" r:id="rId30"/>
    <p:sldId id="307" r:id="rId31"/>
    <p:sldId id="278" r:id="rId32"/>
    <p:sldId id="308" r:id="rId33"/>
    <p:sldId id="282" r:id="rId34"/>
    <p:sldId id="283" r:id="rId35"/>
    <p:sldId id="285" r:id="rId36"/>
    <p:sldId id="286" r:id="rId37"/>
    <p:sldId id="284" r:id="rId38"/>
    <p:sldId id="287" r:id="rId39"/>
    <p:sldId id="345" r:id="rId40"/>
    <p:sldId id="310" r:id="rId41"/>
    <p:sldId id="290" r:id="rId42"/>
    <p:sldId id="291" r:id="rId43"/>
    <p:sldId id="292" r:id="rId44"/>
    <p:sldId id="289" r:id="rId45"/>
    <p:sldId id="288" r:id="rId46"/>
    <p:sldId id="311" r:id="rId47"/>
    <p:sldId id="295" r:id="rId48"/>
    <p:sldId id="296" r:id="rId49"/>
    <p:sldId id="293" r:id="rId50"/>
    <p:sldId id="297" r:id="rId51"/>
    <p:sldId id="298" r:id="rId52"/>
    <p:sldId id="294" r:id="rId53"/>
    <p:sldId id="313" r:id="rId54"/>
    <p:sldId id="312" r:id="rId55"/>
    <p:sldId id="314" r:id="rId56"/>
    <p:sldId id="315" r:id="rId57"/>
    <p:sldId id="316" r:id="rId58"/>
    <p:sldId id="318" r:id="rId59"/>
    <p:sldId id="341" r:id="rId60"/>
    <p:sldId id="319" r:id="rId61"/>
    <p:sldId id="342" r:id="rId62"/>
    <p:sldId id="322" r:id="rId63"/>
    <p:sldId id="320" r:id="rId64"/>
    <p:sldId id="321" r:id="rId65"/>
    <p:sldId id="323" r:id="rId66"/>
    <p:sldId id="324" r:id="rId67"/>
    <p:sldId id="325" r:id="rId68"/>
    <p:sldId id="327" r:id="rId69"/>
    <p:sldId id="326" r:id="rId70"/>
    <p:sldId id="328" r:id="rId71"/>
    <p:sldId id="329" r:id="rId72"/>
    <p:sldId id="330" r:id="rId73"/>
    <p:sldId id="331" r:id="rId74"/>
    <p:sldId id="332" r:id="rId75"/>
    <p:sldId id="333" r:id="rId76"/>
    <p:sldId id="335" r:id="rId77"/>
    <p:sldId id="334" r:id="rId78"/>
    <p:sldId id="340" r:id="rId79"/>
    <p:sldId id="336" r:id="rId80"/>
    <p:sldId id="337" r:id="rId81"/>
    <p:sldId id="348" r:id="rId82"/>
    <p:sldId id="338" r:id="rId83"/>
    <p:sldId id="339" r:id="rId84"/>
    <p:sldId id="349" r:id="rId85"/>
    <p:sldId id="353" r:id="rId86"/>
    <p:sldId id="378" r:id="rId87"/>
    <p:sldId id="350" r:id="rId88"/>
    <p:sldId id="351" r:id="rId89"/>
    <p:sldId id="352" r:id="rId90"/>
    <p:sldId id="362" r:id="rId91"/>
    <p:sldId id="354" r:id="rId92"/>
    <p:sldId id="355" r:id="rId93"/>
    <p:sldId id="356" r:id="rId94"/>
    <p:sldId id="357" r:id="rId95"/>
    <p:sldId id="358" r:id="rId96"/>
    <p:sldId id="359" r:id="rId97"/>
    <p:sldId id="361" r:id="rId98"/>
    <p:sldId id="371" r:id="rId99"/>
    <p:sldId id="372" r:id="rId100"/>
    <p:sldId id="360" r:id="rId101"/>
    <p:sldId id="363" r:id="rId102"/>
    <p:sldId id="365" r:id="rId103"/>
    <p:sldId id="364" r:id="rId104"/>
    <p:sldId id="366" r:id="rId105"/>
    <p:sldId id="367" r:id="rId106"/>
    <p:sldId id="368" r:id="rId107"/>
    <p:sldId id="370" r:id="rId108"/>
    <p:sldId id="373" r:id="rId109"/>
    <p:sldId id="374" r:id="rId110"/>
    <p:sldId id="375" r:id="rId111"/>
    <p:sldId id="376" r:id="rId112"/>
    <p:sldId id="379" r:id="rId113"/>
    <p:sldId id="377" r:id="rId114"/>
    <p:sldId id="317" r:id="rId11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4856-C9E2-4A1A-822E-08BEBFA8E2BC}" type="datetimeFigureOut">
              <a:rPr lang="pl-PL" smtClean="0"/>
              <a:pPr/>
              <a:t>2015-06-22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7926EE-7116-4252-B31C-2D09BD03271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4856-C9E2-4A1A-822E-08BEBFA8E2BC}" type="datetimeFigureOut">
              <a:rPr lang="pl-PL" smtClean="0"/>
              <a:pPr/>
              <a:t>2015-06-22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26EE-7116-4252-B31C-2D09BD03271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4856-C9E2-4A1A-822E-08BEBFA8E2BC}" type="datetimeFigureOut">
              <a:rPr lang="pl-PL" smtClean="0"/>
              <a:pPr/>
              <a:t>2015-06-22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26EE-7116-4252-B31C-2D09BD03271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B0B4856-C9E2-4A1A-822E-08BEBFA8E2BC}" type="datetimeFigureOut">
              <a:rPr lang="pl-PL" smtClean="0"/>
              <a:pPr/>
              <a:t>2015-06-22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687926EE-7116-4252-B31C-2D09BD03271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4856-C9E2-4A1A-822E-08BEBFA8E2BC}" type="datetimeFigureOut">
              <a:rPr lang="pl-PL" smtClean="0"/>
              <a:pPr/>
              <a:t>2015-06-22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26EE-7116-4252-B31C-2D09BD03271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4856-C9E2-4A1A-822E-08BEBFA8E2BC}" type="datetimeFigureOut">
              <a:rPr lang="pl-PL" smtClean="0"/>
              <a:pPr/>
              <a:t>2015-06-22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26EE-7116-4252-B31C-2D09BD03271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26EE-7116-4252-B31C-2D09BD03271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4856-C9E2-4A1A-822E-08BEBFA8E2BC}" type="datetimeFigureOut">
              <a:rPr lang="pl-PL" smtClean="0"/>
              <a:pPr/>
              <a:t>2015-06-22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4856-C9E2-4A1A-822E-08BEBFA8E2BC}" type="datetimeFigureOut">
              <a:rPr lang="pl-PL" smtClean="0"/>
              <a:pPr/>
              <a:t>2015-06-22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26EE-7116-4252-B31C-2D09BD03271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4856-C9E2-4A1A-822E-08BEBFA8E2BC}" type="datetimeFigureOut">
              <a:rPr lang="pl-PL" smtClean="0"/>
              <a:pPr/>
              <a:t>2015-06-22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26EE-7116-4252-B31C-2D09BD03271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B0B4856-C9E2-4A1A-822E-08BEBFA8E2BC}" type="datetimeFigureOut">
              <a:rPr lang="pl-PL" smtClean="0"/>
              <a:pPr/>
              <a:t>2015-06-22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87926EE-7116-4252-B31C-2D09BD03271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4856-C9E2-4A1A-822E-08BEBFA8E2BC}" type="datetimeFigureOut">
              <a:rPr lang="pl-PL" smtClean="0"/>
              <a:pPr/>
              <a:t>2015-06-22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7926EE-7116-4252-B31C-2D09BD03271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B0B4856-C9E2-4A1A-822E-08BEBFA8E2BC}" type="datetimeFigureOut">
              <a:rPr lang="pl-PL" smtClean="0"/>
              <a:pPr/>
              <a:t>2015-06-22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687926EE-7116-4252-B31C-2D09BD03271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ver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59632" y="4869160"/>
            <a:ext cx="6400800" cy="1752600"/>
          </a:xfrm>
        </p:spPr>
        <p:txBody>
          <a:bodyPr>
            <a:normAutofit/>
          </a:bodyPr>
          <a:lstStyle/>
          <a:p>
            <a:r>
              <a:rPr lang="pl-PL" sz="6000" b="1" dirty="0" smtClean="0">
                <a:solidFill>
                  <a:schemeClr val="tx1"/>
                </a:solidFill>
                <a:latin typeface="Adobe Caslon Pro Bold" pitchFamily="18" charset="0"/>
              </a:rPr>
              <a:t>Nasze sukcesy</a:t>
            </a:r>
          </a:p>
          <a:p>
            <a:endParaRPr lang="pl-PL" sz="6000" b="1" dirty="0">
              <a:solidFill>
                <a:schemeClr val="tx1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99592" y="3140968"/>
            <a:ext cx="7772400" cy="1470025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solidFill>
                  <a:srgbClr val="C00000"/>
                </a:solidFill>
                <a:latin typeface="Adobe Caslon Pro" pitchFamily="18" charset="0"/>
              </a:rPr>
              <a:t>Rok szkolny</a:t>
            </a:r>
            <a:br>
              <a:rPr lang="pl-PL" sz="4800" b="1" dirty="0" smtClean="0">
                <a:solidFill>
                  <a:srgbClr val="C00000"/>
                </a:solidFill>
                <a:latin typeface="Adobe Caslon Pro" pitchFamily="18" charset="0"/>
              </a:rPr>
            </a:br>
            <a:r>
              <a:rPr lang="pl-PL" sz="4800" b="1" dirty="0" smtClean="0">
                <a:solidFill>
                  <a:srgbClr val="C00000"/>
                </a:solidFill>
                <a:latin typeface="Adobe Caslon Pro" pitchFamily="18" charset="0"/>
              </a:rPr>
              <a:t>2014/2015</a:t>
            </a:r>
            <a:endParaRPr lang="pl-PL" sz="4800" b="1" dirty="0">
              <a:solidFill>
                <a:srgbClr val="C00000"/>
              </a:solidFill>
              <a:latin typeface="Adobe Caslon Pro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55576" y="188640"/>
            <a:ext cx="7722948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400" dirty="0" smtClean="0">
                <a:latin typeface="Adobe Caslon Pro Bold" pitchFamily="18" charset="0"/>
              </a:rPr>
              <a:t>Nigdy nie rezygnuj z celu </a:t>
            </a:r>
          </a:p>
          <a:p>
            <a:pPr algn="ctr"/>
            <a:r>
              <a:rPr lang="pl-PL" sz="4400" dirty="0" smtClean="0">
                <a:latin typeface="Adobe Caslon Pro Bold" pitchFamily="18" charset="0"/>
              </a:rPr>
              <a:t>tylko dlatego, </a:t>
            </a:r>
          </a:p>
          <a:p>
            <a:pPr algn="ctr"/>
            <a:r>
              <a:rPr lang="pl-PL" sz="4400" dirty="0" smtClean="0">
                <a:latin typeface="Adobe Caslon Pro Bold" pitchFamily="18" charset="0"/>
              </a:rPr>
              <a:t>że osiągnięcie go wymaga czasu.</a:t>
            </a:r>
          </a:p>
          <a:p>
            <a:pPr algn="ctr"/>
            <a:r>
              <a:rPr lang="pl-PL" sz="4400" dirty="0" smtClean="0">
                <a:latin typeface="Adobe Caslon Pro Bold" pitchFamily="18" charset="0"/>
              </a:rPr>
              <a:t> Czas i tak upłynie.</a:t>
            </a:r>
            <a:endParaRPr lang="pl-PL" sz="4400" dirty="0">
              <a:latin typeface="Adobe Caslon Pro Bold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ChangeArrowheads="1"/>
          </p:cNvSpPr>
          <p:nvPr/>
        </p:nvSpPr>
        <p:spPr bwMode="auto">
          <a:xfrm>
            <a:off x="611560" y="387385"/>
            <a:ext cx="8064896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pl-PL" sz="4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dobe Caslon Pro Bold" pitchFamily="18" charset="0"/>
                <a:ea typeface="inherit"/>
                <a:cs typeface="inherit"/>
              </a:rPr>
              <a:t>W dniu 21 pa</a:t>
            </a:r>
            <a:r>
              <a:rPr kumimoji="0" lang="pl-PL" sz="4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dobe Caslon Pro Bold" pitchFamily="18" charset="0"/>
                <a:ea typeface="Calibri" pitchFamily="34" charset="0"/>
                <a:cs typeface="Calibri" pitchFamily="34" charset="0"/>
              </a:rPr>
              <a:t>ź</a:t>
            </a:r>
            <a:r>
              <a:rPr kumimoji="0" lang="pl-PL" sz="4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dobe Caslon Pro Bold" pitchFamily="18" charset="0"/>
                <a:ea typeface="inherit"/>
                <a:cs typeface="inherit"/>
              </a:rPr>
              <a:t>dziernika 2014 </a:t>
            </a:r>
            <a:r>
              <a:rPr kumimoji="0" lang="pl-PL" sz="28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dobe Caslon Pro Bold" pitchFamily="18" charset="0"/>
                <a:ea typeface="inherit"/>
                <a:cs typeface="inherit"/>
              </a:rPr>
              <a:t/>
            </a:r>
            <a:br>
              <a:rPr kumimoji="0" lang="pl-PL" sz="28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dobe Caslon Pro Bold" pitchFamily="18" charset="0"/>
                <a:ea typeface="inherit"/>
                <a:cs typeface="inherit"/>
              </a:rPr>
            </a:b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inherit"/>
                <a:cs typeface="inherit"/>
              </a:rPr>
              <a:t>w My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Calibri" pitchFamily="34" charset="0"/>
                <a:cs typeface="Calibri" pitchFamily="34" charset="0"/>
              </a:rPr>
              <a:t>ś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inherit"/>
                <a:cs typeface="inherit"/>
              </a:rPr>
              <a:t>lenicach, odby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Calibri" pitchFamily="34" charset="0"/>
                <a:cs typeface="Calibri" pitchFamily="34" charset="0"/>
              </a:rPr>
              <a:t>ł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inherit"/>
                <a:cs typeface="inherit"/>
              </a:rPr>
              <a:t>a si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Calibri" pitchFamily="34" charset="0"/>
                <a:cs typeface="Calibri" pitchFamily="34" charset="0"/>
              </a:rPr>
              <a:t>ę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inherit"/>
                <a:cs typeface="inherit"/>
              </a:rPr>
              <a:t> </a:t>
            </a:r>
            <a:b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inherit"/>
                <a:cs typeface="inherit"/>
              </a:rPr>
            </a:b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inherit"/>
                <a:cs typeface="inherit"/>
              </a:rPr>
              <a:t>kolejna edycja Konkursu Szk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Calibri" pitchFamily="34" charset="0"/>
                <a:cs typeface="Calibri" pitchFamily="34" charset="0"/>
              </a:rPr>
              <a:t>ół</a:t>
            </a:r>
            <a:r>
              <a:rPr lang="pl-PL" sz="3200" b="1" dirty="0">
                <a:latin typeface="Adobe Caslon Pro Bold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inherit"/>
                <a:cs typeface="inherit"/>
              </a:rPr>
              <a:t>Gastronomicznych, pod patronatem,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inherit"/>
                <a:cs typeface="inherit"/>
              </a:rPr>
              <a:t>URZ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Calibri" pitchFamily="34" charset="0"/>
                <a:cs typeface="Calibri" pitchFamily="34" charset="0"/>
              </a:rPr>
              <a:t>Ę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inherit"/>
                <a:cs typeface="inherit"/>
              </a:rPr>
              <a:t>DU MARSZA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Calibri" pitchFamily="34" charset="0"/>
                <a:cs typeface="Calibri" pitchFamily="34" charset="0"/>
              </a:rPr>
              <a:t>Ł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inherit"/>
                <a:cs typeface="inherit"/>
              </a:rPr>
              <a:t>KOWSKIEGO WOJEW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Calibri" pitchFamily="34" charset="0"/>
                <a:cs typeface="Calibri" pitchFamily="34" charset="0"/>
              </a:rPr>
              <a:t>Ó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inherit"/>
                <a:cs typeface="inherit"/>
              </a:rPr>
              <a:t>DZTWO 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Calibri" pitchFamily="34" charset="0"/>
                <a:cs typeface="Calibri" pitchFamily="34" charset="0"/>
              </a:rPr>
              <a:t>–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inherit"/>
                <a:cs typeface="inherit"/>
              </a:rPr>
              <a:t> ma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Calibri" pitchFamily="34" charset="0"/>
                <a:cs typeface="Calibri" pitchFamily="34" charset="0"/>
              </a:rPr>
              <a:t>ł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inherit"/>
                <a:cs typeface="inherit"/>
              </a:rPr>
              <a:t>opolskie. </a:t>
            </a:r>
            <a:b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inherit"/>
                <a:cs typeface="inherit"/>
              </a:rPr>
            </a:b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inherit"/>
                <a:cs typeface="inherit"/>
              </a:rPr>
              <a:t>Tematem przewodnim konkursu, jak co roku by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Calibri" pitchFamily="34" charset="0"/>
                <a:cs typeface="Calibri" pitchFamily="34" charset="0"/>
              </a:rPr>
              <a:t>ł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inherit"/>
                <a:cs typeface="inherit"/>
              </a:rPr>
              <a:t>y konkurencje z obszar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Calibri" pitchFamily="34" charset="0"/>
                <a:cs typeface="Calibri" pitchFamily="34" charset="0"/>
              </a:rPr>
              <a:t>ó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inherit"/>
                <a:cs typeface="inherit"/>
              </a:rPr>
              <a:t>w projekt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Calibri" pitchFamily="34" charset="0"/>
                <a:cs typeface="Calibri" pitchFamily="34" charset="0"/>
              </a:rPr>
              <a:t>ó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inherit"/>
                <a:cs typeface="inherit"/>
              </a:rPr>
              <a:t>w dofinansowanych z 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Calibri" pitchFamily="34" charset="0"/>
                <a:cs typeface="Calibri" pitchFamily="34" charset="0"/>
              </a:rPr>
              <a:t>ś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inherit"/>
                <a:cs typeface="inherit"/>
              </a:rPr>
              <a:t>rodk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Calibri" pitchFamily="34" charset="0"/>
                <a:cs typeface="Calibri" pitchFamily="34" charset="0"/>
              </a:rPr>
              <a:t>ó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inherit"/>
                <a:cs typeface="inherit"/>
              </a:rPr>
              <a:t>w UE</a:t>
            </a:r>
            <a:b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inherit"/>
                <a:cs typeface="inherit"/>
              </a:rPr>
            </a:br>
            <a:r>
              <a:rPr kumimoji="0" lang="pl-PL" sz="3200" b="1" i="0" u="none" strike="noStrike" cap="none" normalizeH="0" baseline="0" dirty="0" smtClean="0">
                <a:ln>
                  <a:noFill/>
                </a:ln>
                <a:effectLst/>
                <a:latin typeface="Adobe Caslon Pro Bold" pitchFamily="18" charset="0"/>
                <a:ea typeface="inherit"/>
                <a:cs typeface="inherit"/>
              </a:rPr>
              <a:t> 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dobe Caslon Pro Bold" pitchFamily="18" charset="0"/>
                <a:ea typeface="inherit"/>
                <a:cs typeface="inherit"/>
              </a:rPr>
              <a:t>,,MAM ZAW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dobe Caslon Pro Bold" pitchFamily="18" charset="0"/>
                <a:ea typeface="Calibri" pitchFamily="34" charset="0"/>
                <a:cs typeface="Calibri" pitchFamily="34" charset="0"/>
              </a:rPr>
              <a:t>Ó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dobe Caslon Pro Bold" pitchFamily="18" charset="0"/>
                <a:ea typeface="inherit"/>
                <a:cs typeface="inherit"/>
              </a:rPr>
              <a:t>D, MAM FANTAZJ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dobe Caslon Pro Bold" pitchFamily="18" charset="0"/>
                <a:ea typeface="Calibri" pitchFamily="34" charset="0"/>
                <a:cs typeface="Calibri" pitchFamily="34" charset="0"/>
              </a:rPr>
              <a:t>Ę”</a:t>
            </a:r>
            <a:r>
              <a:rPr kumimoji="0" lang="pl-PL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dobe Caslon Pro Bold" pitchFamily="18" charset="0"/>
                <a:ea typeface="inherit"/>
                <a:cs typeface="inherit"/>
              </a:rPr>
              <a:t>.</a:t>
            </a:r>
            <a:endParaRPr kumimoji="0" lang="pl-PL" sz="3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dobe Caslon Pro Bold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331640" y="260648"/>
            <a:ext cx="4673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C00000"/>
                </a:solidFill>
              </a:rPr>
              <a:t>Akcje promocyjne …</a:t>
            </a:r>
            <a:endParaRPr lang="pl-PL" sz="3600" b="1" dirty="0">
              <a:solidFill>
                <a:srgbClr val="C00000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39552" y="908720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/>
              <a:t>IV Targi Edukacji pracy i Praktyk Zawodowych – Krynica Zdrój</a:t>
            </a:r>
          </a:p>
        </p:txBody>
      </p:sp>
      <p:pic>
        <p:nvPicPr>
          <p:cNvPr id="132098" name="Picture 2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88840"/>
            <a:ext cx="7343800" cy="4383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1560" y="1196752"/>
            <a:ext cx="78488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</a:rPr>
              <a:t>28 kwietnia 2015 r. </a:t>
            </a:r>
            <a:r>
              <a:rPr lang="pl-PL" sz="3200" dirty="0"/>
              <a:t>odwiedzili nas gimnazjaliści z Muszyny, Krynicy-Zdroju, Tylicza i Powroźnika. Czekało na nich sporo atrakcji. Mogli spróbować swych sił w quizach przedmiotowych, </a:t>
            </a:r>
            <a:r>
              <a:rPr lang="pl-PL" sz="3200" dirty="0" err="1"/>
              <a:t>carvingu</a:t>
            </a:r>
            <a:r>
              <a:rPr lang="pl-PL" sz="3200" dirty="0"/>
              <a:t>, pieczeniu i lukrowaniu ciasteczek. Wielkim zainteresowaniem cieszyły się doświadczenia chemiczne i biologiczne, </a:t>
            </a:r>
            <a:r>
              <a:rPr lang="pl-PL" sz="3200" dirty="0" err="1"/>
              <a:t>origami</a:t>
            </a:r>
            <a:r>
              <a:rPr lang="pl-PL" sz="3200" dirty="0"/>
              <a:t> i spotkania z postaciami historycznymi, które wstrząsnęły światem.</a:t>
            </a:r>
          </a:p>
        </p:txBody>
      </p:sp>
      <p:sp>
        <p:nvSpPr>
          <p:cNvPr id="5" name="Prostokąt 4"/>
          <p:cNvSpPr/>
          <p:nvPr/>
        </p:nvSpPr>
        <p:spPr>
          <a:xfrm>
            <a:off x="1763688" y="332656"/>
            <a:ext cx="52460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b="1" dirty="0">
                <a:solidFill>
                  <a:srgbClr val="C00000"/>
                </a:solidFill>
              </a:rPr>
              <a:t>Dzień otwarty szkoły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http://www.szkola.muszyna.pl/pzs/wp-content/gallery/dzien-otwarty-szkoly/o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532440" cy="5688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http://www.szkola.muszyna.pl/pzs/wp-content/gallery/dzien-otwarty-szkoly/o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460432" cy="5640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7848" y="476672"/>
            <a:ext cx="8088301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71600" y="332656"/>
            <a:ext cx="71969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000" b="1" dirty="0">
                <a:solidFill>
                  <a:srgbClr val="C00000"/>
                </a:solidFill>
              </a:rPr>
              <a:t>Muszyński Marsz ku zdrowiu</a:t>
            </a:r>
          </a:p>
        </p:txBody>
      </p:sp>
      <p:pic>
        <p:nvPicPr>
          <p:cNvPr id="3" name="Obraz 2" descr="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268760"/>
            <a:ext cx="7469460" cy="4962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647700"/>
            <a:ext cx="8496300" cy="556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DSC_94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572500" cy="5619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404664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solidFill>
                  <a:srgbClr val="C00000"/>
                </a:solidFill>
              </a:rPr>
              <a:t>Promocja Powiatowego Zespołu Szkół i Muszyny w Miasteczku Galicyjskim</a:t>
            </a:r>
          </a:p>
        </p:txBody>
      </p:sp>
      <p:pic>
        <p:nvPicPr>
          <p:cNvPr id="144386" name="Picture 2" descr="http://www.szkola.muszyna.pl/pzs/wp-content/gallery/w-miasteczku-galicyjskim/DSC_0710_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420888"/>
            <a:ext cx="6120680" cy="409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DSC_0733_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548680"/>
            <a:ext cx="8506363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ing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268760"/>
            <a:ext cx="3617272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 descr="king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196752"/>
            <a:ext cx="3201067" cy="4269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rostokąt 3"/>
          <p:cNvSpPr/>
          <p:nvPr/>
        </p:nvSpPr>
        <p:spPr>
          <a:xfrm>
            <a:off x="755576" y="404664"/>
            <a:ext cx="79163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/>
              <a:t>W kategorii </a:t>
            </a:r>
            <a:r>
              <a:rPr lang="pl-PL" sz="3200" dirty="0"/>
              <a:t>Barman, wzięło udział 20 szkół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995936" y="5589240"/>
            <a:ext cx="4958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solidFill>
                  <a:srgbClr val="C00000"/>
                </a:solidFill>
              </a:rPr>
              <a:t>Kinga Plata IV TŻ– V miejsce</a:t>
            </a:r>
            <a:endParaRPr lang="pl-PL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1563" y="548680"/>
            <a:ext cx="8540872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j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610706"/>
            <a:ext cx="8590447" cy="5698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j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7814" y="461807"/>
            <a:ext cx="8230650" cy="5847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260648"/>
            <a:ext cx="84249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C00000"/>
                </a:solidFill>
                <a:latin typeface="Adobe Caslon Pro Bold" pitchFamily="18" charset="0"/>
              </a:rPr>
              <a:t>To, co możesz uczynić jest tylko maleńką kroplą w ogromie oceanu,</a:t>
            </a:r>
          </a:p>
          <a:p>
            <a:pPr algn="ctr"/>
            <a:r>
              <a:rPr lang="pl-PL" sz="4000" b="1" dirty="0">
                <a:solidFill>
                  <a:srgbClr val="C00000"/>
                </a:solidFill>
                <a:latin typeface="Adobe Caslon Pro Bold" pitchFamily="18" charset="0"/>
              </a:rPr>
              <a:t>ale jest właśnie tym, co nadaje znaczenie Twojemu </a:t>
            </a:r>
            <a:r>
              <a:rPr lang="pl-PL" sz="4000" b="1" dirty="0" smtClean="0">
                <a:solidFill>
                  <a:srgbClr val="C00000"/>
                </a:solidFill>
                <a:latin typeface="Adobe Caslon Pro Bold" pitchFamily="18" charset="0"/>
              </a:rPr>
              <a:t> życiu.</a:t>
            </a:r>
          </a:p>
          <a:p>
            <a:r>
              <a:rPr lang="pl-PL" sz="4000" b="1" dirty="0" smtClean="0">
                <a:latin typeface="Adobe Caslon Pro Bold" pitchFamily="18" charset="0"/>
              </a:rPr>
              <a:t>					</a:t>
            </a:r>
            <a:r>
              <a:rPr lang="pl-PL" sz="2400" dirty="0" smtClean="0">
                <a:solidFill>
                  <a:srgbClr val="C00000"/>
                </a:solidFill>
              </a:rPr>
              <a:t>Albert </a:t>
            </a:r>
            <a:r>
              <a:rPr lang="pl-PL" sz="2400" dirty="0" err="1">
                <a:solidFill>
                  <a:srgbClr val="C00000"/>
                </a:solidFill>
              </a:rPr>
              <a:t>Schwietzer</a:t>
            </a:r>
            <a:endParaRPr lang="pl-PL" sz="2400" dirty="0">
              <a:solidFill>
                <a:srgbClr val="C00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467544" y="3212976"/>
            <a:ext cx="806489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i="1" dirty="0"/>
              <a:t/>
            </a:r>
            <a:br>
              <a:rPr lang="pl-PL" i="1" dirty="0"/>
            </a:br>
            <a:r>
              <a:rPr lang="pl-PL" sz="3200" b="1" i="1" dirty="0"/>
              <a:t>W dniu </a:t>
            </a:r>
            <a:r>
              <a:rPr lang="pl-PL" sz="3200" b="1" i="1" dirty="0" smtClean="0"/>
              <a:t> zakończenia </a:t>
            </a:r>
            <a:r>
              <a:rPr lang="pl-PL" sz="3200" b="1" i="1" dirty="0"/>
              <a:t>roku </a:t>
            </a:r>
            <a:r>
              <a:rPr lang="pl-PL" sz="3200" b="1" i="1" dirty="0" smtClean="0"/>
              <a:t>szkolnego pragnę złożyć </a:t>
            </a:r>
            <a:r>
              <a:rPr lang="pl-PL" sz="3200" b="1" i="1" dirty="0"/>
              <a:t>najserdeczniejsze podziękowania wszystkim, którzy </a:t>
            </a:r>
            <a:r>
              <a:rPr lang="pl-PL" sz="3200" b="1" i="1" dirty="0" smtClean="0"/>
              <a:t>uczestniczyli  w życiu szkoły przyczyniając się do tworzenia jej pozytywnego wizerunku.</a:t>
            </a:r>
            <a:endParaRPr lang="pl-PL" sz="3200" b="1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roza.jpg"/>
          <p:cNvPicPr>
            <a:picLocks noChangeAspect="1"/>
          </p:cNvPicPr>
          <p:nvPr/>
        </p:nvPicPr>
        <p:blipFill>
          <a:blip r:embed="rId2" cstate="print">
            <a:lum bright="30000" contrast="-40000"/>
          </a:blip>
          <a:stretch>
            <a:fillRect/>
          </a:stretch>
        </p:blipFill>
        <p:spPr>
          <a:xfrm>
            <a:off x="474462" y="442025"/>
            <a:ext cx="8274001" cy="5929701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467544" y="476672"/>
            <a:ext cx="8136904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C00000"/>
                </a:solidFill>
                <a:latin typeface="Adobe Caslon Pro Bold" pitchFamily="18" charset="0"/>
              </a:rPr>
              <a:t>Wiedza i doświadczenie, umiejętności i predyspozycje </a:t>
            </a:r>
            <a:r>
              <a:rPr lang="pl-PL" sz="4000" b="1" dirty="0" smtClean="0">
                <a:solidFill>
                  <a:srgbClr val="C00000"/>
                </a:solidFill>
                <a:latin typeface="Adobe Caslon Pro Bold" pitchFamily="18" charset="0"/>
              </a:rPr>
              <a:t/>
            </a:r>
            <a:br>
              <a:rPr lang="pl-PL" sz="4000" b="1" dirty="0" smtClean="0">
                <a:solidFill>
                  <a:srgbClr val="C00000"/>
                </a:solidFill>
                <a:latin typeface="Adobe Caslon Pro Bold" pitchFamily="18" charset="0"/>
              </a:rPr>
            </a:br>
            <a:r>
              <a:rPr lang="pl-PL" sz="4000" b="1" dirty="0" smtClean="0">
                <a:solidFill>
                  <a:srgbClr val="C00000"/>
                </a:solidFill>
                <a:latin typeface="Adobe Caslon Pro Bold" pitchFamily="18" charset="0"/>
              </a:rPr>
              <a:t>oraz </a:t>
            </a:r>
            <a:r>
              <a:rPr lang="pl-PL" sz="4000" b="1" dirty="0">
                <a:solidFill>
                  <a:srgbClr val="C00000"/>
                </a:solidFill>
                <a:latin typeface="Adobe Caslon Pro Bold" pitchFamily="18" charset="0"/>
              </a:rPr>
              <a:t>pasja do wykonywanego zawodu to klucz do sukcesu </a:t>
            </a:r>
            <a:r>
              <a:rPr lang="pl-PL" sz="4000" b="1" dirty="0" smtClean="0">
                <a:solidFill>
                  <a:srgbClr val="C00000"/>
                </a:solidFill>
                <a:latin typeface="Adobe Caslon Pro Bold" pitchFamily="18" charset="0"/>
              </a:rPr>
              <a:t>zawodowego…</a:t>
            </a:r>
          </a:p>
          <a:p>
            <a:pPr algn="ctr"/>
            <a:endParaRPr lang="pl-PL" sz="4000" b="1" dirty="0">
              <a:solidFill>
                <a:srgbClr val="C00000"/>
              </a:solidFill>
              <a:latin typeface="Adobe Caslon Pro Bold" pitchFamily="18" charset="0"/>
            </a:endParaRPr>
          </a:p>
          <a:p>
            <a:pPr algn="ctr"/>
            <a:endParaRPr lang="pl-PL" sz="4000" b="1" dirty="0" smtClean="0">
              <a:solidFill>
                <a:srgbClr val="C00000"/>
              </a:solidFill>
              <a:latin typeface="Adobe Caslon Pro Bold" pitchFamily="18" charset="0"/>
            </a:endParaRPr>
          </a:p>
          <a:p>
            <a:pPr algn="ctr"/>
            <a:endParaRPr lang="pl-PL" sz="4000" b="1" dirty="0" smtClean="0">
              <a:solidFill>
                <a:srgbClr val="C00000"/>
              </a:solidFill>
              <a:latin typeface="Adobe Caslon Pro Bold" pitchFamily="18" charset="0"/>
            </a:endParaRPr>
          </a:p>
          <a:p>
            <a:pPr algn="ctr"/>
            <a:r>
              <a:rPr lang="pl-PL" sz="4400" b="1" dirty="0" smtClean="0">
                <a:solidFill>
                  <a:srgbClr val="C00000"/>
                </a:solidFill>
                <a:latin typeface="Adobe Caslon Pro Bold" pitchFamily="18" charset="0"/>
              </a:rPr>
              <a:t>Do zobaczenia we wrześniu ...</a:t>
            </a:r>
            <a:br>
              <a:rPr lang="pl-PL" sz="4400" b="1" dirty="0" smtClean="0">
                <a:solidFill>
                  <a:srgbClr val="C00000"/>
                </a:solidFill>
                <a:latin typeface="Adobe Caslon Pro Bold" pitchFamily="18" charset="0"/>
              </a:rPr>
            </a:br>
            <a:endParaRPr lang="pl-PL" sz="4400" b="1" dirty="0" smtClean="0">
              <a:solidFill>
                <a:srgbClr val="C00000"/>
              </a:solidFill>
              <a:latin typeface="Adobe Caslon Pro Bold" pitchFamily="18" charset="0"/>
            </a:endParaRPr>
          </a:p>
          <a:p>
            <a:pPr algn="ctr"/>
            <a:endParaRPr lang="pl-PL" sz="4400" b="1" dirty="0">
              <a:solidFill>
                <a:srgbClr val="C00000"/>
              </a:solidFill>
              <a:latin typeface="Adobe Caslon Pro Bold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27584" y="2274838"/>
            <a:ext cx="75608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/>
              <a:t>Dnia</a:t>
            </a:r>
            <a:r>
              <a:rPr lang="pl-PL" sz="3600" dirty="0"/>
              <a:t> </a:t>
            </a:r>
            <a:r>
              <a:rPr lang="pl-PL" sz="3600" dirty="0">
                <a:solidFill>
                  <a:srgbClr val="FFC000"/>
                </a:solidFill>
              </a:rPr>
              <a:t>13.11.2014r</a:t>
            </a:r>
            <a:r>
              <a:rPr lang="pl-PL" sz="3600" dirty="0"/>
              <a:t> </a:t>
            </a:r>
            <a:r>
              <a:rPr lang="pl-PL" sz="2800" dirty="0"/>
              <a:t>w naszej szkole odbyły się eliminację szkolne </a:t>
            </a:r>
            <a:r>
              <a:rPr lang="pl-PL" sz="2800" dirty="0">
                <a:solidFill>
                  <a:srgbClr val="C00000"/>
                </a:solidFill>
              </a:rPr>
              <a:t> </a:t>
            </a:r>
            <a:r>
              <a:rPr lang="pl-PL" sz="2800" b="1" dirty="0">
                <a:solidFill>
                  <a:srgbClr val="C00000"/>
                </a:solidFill>
              </a:rPr>
              <a:t>I Ogólnopolskiej Olimpiady Wiedzy O Sporcie i Zdrowiu</a:t>
            </a:r>
            <a:r>
              <a:rPr lang="pl-PL" sz="2800" b="1" dirty="0" smtClean="0"/>
              <a:t>.</a:t>
            </a:r>
            <a:br>
              <a:rPr lang="pl-PL" sz="2800" b="1" dirty="0" smtClean="0"/>
            </a:br>
            <a:endParaRPr lang="pl-PL" sz="2800" dirty="0"/>
          </a:p>
          <a:p>
            <a:pPr algn="ctr"/>
            <a:r>
              <a:rPr lang="pl-PL" sz="2800" dirty="0"/>
              <a:t>Szkołę reprezentowali Mateusz Machał i Filip Lelonek, uczniowie klasy IIIA.</a:t>
            </a:r>
            <a:br>
              <a:rPr lang="pl-PL" sz="2800" dirty="0"/>
            </a:br>
            <a:r>
              <a:rPr lang="pl-PL" sz="2800" dirty="0" smtClean="0"/>
              <a:t/>
            </a:r>
            <a:br>
              <a:rPr lang="pl-PL" sz="2800" dirty="0" smtClean="0"/>
            </a:br>
            <a:endParaRPr lang="pl-PL" sz="2800" dirty="0"/>
          </a:p>
          <a:p>
            <a:r>
              <a:rPr lang="pl-PL" sz="2400" dirty="0"/>
              <a:t>Opiekun mgr Beata Prusak</a:t>
            </a:r>
          </a:p>
        </p:txBody>
      </p:sp>
      <p:pic>
        <p:nvPicPr>
          <p:cNvPr id="20482" name="Picture 2" descr="C:\Documents and Settings\hunit\Pulpit\fili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322568" cy="16694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Mistrzostwa Dziewczyn w Koszyków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708920"/>
            <a:ext cx="5073590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rostokąt 2"/>
          <p:cNvSpPr/>
          <p:nvPr/>
        </p:nvSpPr>
        <p:spPr>
          <a:xfrm>
            <a:off x="755576" y="260648"/>
            <a:ext cx="763284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rgbClr val="FFC000"/>
                </a:solidFill>
                <a:latin typeface="Adobe Caslon Pro Bold" pitchFamily="18" charset="0"/>
              </a:rPr>
              <a:t>9 stycznia 2015 roku</a:t>
            </a:r>
            <a:r>
              <a:rPr lang="pl-PL" sz="2800" b="1" dirty="0">
                <a:solidFill>
                  <a:srgbClr val="FFC000"/>
                </a:solidFill>
                <a:latin typeface="Adobe Caslon Pro Bold" pitchFamily="18" charset="0"/>
              </a:rPr>
              <a:t> </a:t>
            </a:r>
            <a:r>
              <a:rPr lang="pl-PL" sz="2800" b="1" dirty="0">
                <a:latin typeface="Adobe Caslon Pro Bold" pitchFamily="18" charset="0"/>
              </a:rPr>
              <a:t>w ZSP w Krynicy-Zdroju odbyły się </a:t>
            </a:r>
            <a:r>
              <a:rPr lang="pl-PL" sz="2800" b="1" dirty="0">
                <a:solidFill>
                  <a:srgbClr val="C00000"/>
                </a:solidFill>
                <a:latin typeface="Adobe Caslon Pro Bold" pitchFamily="18" charset="0"/>
              </a:rPr>
              <a:t>Powiatowe Mistrzostwa Szkół </a:t>
            </a:r>
            <a:r>
              <a:rPr lang="pl-PL" sz="2800" b="1" dirty="0" err="1">
                <a:solidFill>
                  <a:srgbClr val="C00000"/>
                </a:solidFill>
                <a:latin typeface="Adobe Caslon Pro Bold" pitchFamily="18" charset="0"/>
              </a:rPr>
              <a:t>Ponadgimnazjalnych</a:t>
            </a:r>
            <a:r>
              <a:rPr lang="pl-PL" sz="2800" b="1" dirty="0">
                <a:solidFill>
                  <a:srgbClr val="C00000"/>
                </a:solidFill>
                <a:latin typeface="Adobe Caslon Pro Bold" pitchFamily="18" charset="0"/>
              </a:rPr>
              <a:t> w Koszykówce Dziewcząt.</a:t>
            </a:r>
            <a:r>
              <a:rPr lang="pl-PL" sz="2800" dirty="0" smtClean="0">
                <a:solidFill>
                  <a:srgbClr val="C00000"/>
                </a:solidFill>
                <a:latin typeface="Adobe Caslon Pro Bold" pitchFamily="18" charset="0"/>
              </a:rPr>
              <a:t/>
            </a:r>
            <a:br>
              <a:rPr lang="pl-PL" sz="2800" dirty="0" smtClean="0">
                <a:solidFill>
                  <a:srgbClr val="C00000"/>
                </a:solidFill>
                <a:latin typeface="Adobe Caslon Pro Bold" pitchFamily="18" charset="0"/>
              </a:rPr>
            </a:br>
            <a:r>
              <a:rPr lang="pl-PL" sz="2800" dirty="0">
                <a:latin typeface="Adobe Caslon Pro Bold" pitchFamily="18" charset="0"/>
              </a:rPr>
              <a:t>Tytuł Mistrza Powiatu Nowosądeckiego wywalczyła drużyna z naszej </a:t>
            </a:r>
            <a:r>
              <a:rPr lang="pl-PL" sz="2800" dirty="0" smtClean="0">
                <a:latin typeface="Adobe Caslon Pro Bold" pitchFamily="18" charset="0"/>
              </a:rPr>
              <a:t>szkoły.</a:t>
            </a:r>
            <a:r>
              <a:rPr lang="pl-PL" sz="2800" dirty="0">
                <a:latin typeface="Adobe Caslon Pro Bold" pitchFamily="18" charset="0"/>
              </a:rPr>
              <a:t> </a:t>
            </a:r>
          </a:p>
        </p:txBody>
      </p:sp>
      <p:sp>
        <p:nvSpPr>
          <p:cNvPr id="4" name="Prostokąt 3"/>
          <p:cNvSpPr/>
          <p:nvPr/>
        </p:nvSpPr>
        <p:spPr>
          <a:xfrm>
            <a:off x="4932040" y="2708920"/>
            <a:ext cx="4572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Statuetkę</a:t>
            </a:r>
            <a:br>
              <a:rPr lang="pl-PL" sz="2800" b="1" dirty="0" smtClean="0">
                <a:solidFill>
                  <a:srgbClr val="C00000"/>
                </a:solidFill>
              </a:rPr>
            </a:br>
            <a:r>
              <a:rPr lang="pl-PL" sz="2800" b="1" dirty="0" smtClean="0">
                <a:solidFill>
                  <a:srgbClr val="C00000"/>
                </a:solidFill>
              </a:rPr>
              <a:t> </a:t>
            </a:r>
            <a:r>
              <a:rPr lang="pl-PL" sz="2800" b="1" dirty="0">
                <a:solidFill>
                  <a:srgbClr val="C00000"/>
                </a:solidFill>
              </a:rPr>
              <a:t>Najlepszej </a:t>
            </a:r>
            <a:r>
              <a:rPr lang="pl-PL" sz="2800" b="1" dirty="0" smtClean="0">
                <a:solidFill>
                  <a:srgbClr val="C00000"/>
                </a:solidFill>
              </a:rPr>
              <a:t/>
            </a:r>
            <a:br>
              <a:rPr lang="pl-PL" sz="2800" b="1" dirty="0" smtClean="0">
                <a:solidFill>
                  <a:srgbClr val="C00000"/>
                </a:solidFill>
              </a:rPr>
            </a:br>
            <a:r>
              <a:rPr lang="pl-PL" sz="2800" b="1" dirty="0" smtClean="0">
                <a:solidFill>
                  <a:srgbClr val="C00000"/>
                </a:solidFill>
              </a:rPr>
              <a:t>Zawodniczki </a:t>
            </a:r>
          </a:p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turnieju zdobyła</a:t>
            </a:r>
            <a:br>
              <a:rPr lang="pl-PL" sz="2800" b="1" dirty="0" smtClean="0">
                <a:solidFill>
                  <a:srgbClr val="C00000"/>
                </a:solidFill>
              </a:rPr>
            </a:br>
            <a:r>
              <a:rPr lang="pl-PL" sz="2800" b="1" dirty="0" smtClean="0">
                <a:solidFill>
                  <a:srgbClr val="C00000"/>
                </a:solidFill>
              </a:rPr>
              <a:t> </a:t>
            </a:r>
            <a:r>
              <a:rPr lang="pl-PL" sz="3600" b="1" dirty="0">
                <a:solidFill>
                  <a:srgbClr val="C00000"/>
                </a:solidFill>
              </a:rPr>
              <a:t>Paulina Czech.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2" y="260648"/>
            <a:ext cx="7992888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/>
              <a:t>W dniach </a:t>
            </a:r>
            <a:r>
              <a:rPr lang="pl-PL" sz="3600" b="1" dirty="0">
                <a:solidFill>
                  <a:srgbClr val="FFC000"/>
                </a:solidFill>
              </a:rPr>
              <a:t>12-13 stycznia </a:t>
            </a:r>
            <a:r>
              <a:rPr lang="pl-PL" sz="3200" dirty="0"/>
              <a:t>w stacji narciarskiej Słotwiny w Krynicy-Zdroju odbyły się kolejne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600" b="1" dirty="0" smtClean="0">
                <a:solidFill>
                  <a:srgbClr val="C00000"/>
                </a:solidFill>
              </a:rPr>
              <a:t>zawody </a:t>
            </a:r>
            <a:br>
              <a:rPr lang="pl-PL" sz="3600" b="1" dirty="0" smtClean="0">
                <a:solidFill>
                  <a:srgbClr val="C00000"/>
                </a:solidFill>
              </a:rPr>
            </a:br>
            <a:r>
              <a:rPr lang="pl-PL" sz="3600" b="1" dirty="0" smtClean="0">
                <a:solidFill>
                  <a:srgbClr val="C00000"/>
                </a:solidFill>
              </a:rPr>
              <a:t>Młodzieżowego </a:t>
            </a:r>
            <a:r>
              <a:rPr lang="pl-PL" sz="3600" b="1" dirty="0">
                <a:solidFill>
                  <a:srgbClr val="C00000"/>
                </a:solidFill>
              </a:rPr>
              <a:t>Pucharu Polski </a:t>
            </a:r>
            <a:r>
              <a:rPr lang="pl-PL" sz="3600" b="1" dirty="0" smtClean="0">
                <a:solidFill>
                  <a:srgbClr val="C00000"/>
                </a:solidFill>
              </a:rPr>
              <a:t/>
            </a:r>
            <a:br>
              <a:rPr lang="pl-PL" sz="3600" b="1" dirty="0" smtClean="0">
                <a:solidFill>
                  <a:srgbClr val="C00000"/>
                </a:solidFill>
              </a:rPr>
            </a:br>
            <a:r>
              <a:rPr lang="pl-PL" sz="3600" b="1" dirty="0" smtClean="0">
                <a:solidFill>
                  <a:srgbClr val="C00000"/>
                </a:solidFill>
              </a:rPr>
              <a:t>TAURON </a:t>
            </a:r>
            <a:r>
              <a:rPr lang="pl-PL" sz="3600" b="1" dirty="0">
                <a:solidFill>
                  <a:srgbClr val="C00000"/>
                </a:solidFill>
              </a:rPr>
              <a:t>Bachleda </a:t>
            </a:r>
            <a:r>
              <a:rPr lang="pl-PL" sz="3600" b="1" dirty="0" err="1">
                <a:solidFill>
                  <a:srgbClr val="C00000"/>
                </a:solidFill>
              </a:rPr>
              <a:t>Ski</a:t>
            </a:r>
            <a:r>
              <a:rPr lang="pl-PL" sz="3600" b="1" dirty="0" smtClean="0">
                <a:solidFill>
                  <a:srgbClr val="C00000"/>
                </a:solidFill>
              </a:rPr>
              <a:t>.</a:t>
            </a:r>
            <a:r>
              <a:rPr lang="pl-PL" sz="3200" b="1" dirty="0" smtClean="0">
                <a:solidFill>
                  <a:srgbClr val="C00000"/>
                </a:solidFill>
              </a:rPr>
              <a:t/>
            </a:r>
            <a:br>
              <a:rPr lang="pl-PL" sz="3200" b="1" dirty="0" smtClean="0">
                <a:solidFill>
                  <a:srgbClr val="C00000"/>
                </a:solidFill>
              </a:rPr>
            </a:br>
            <a:r>
              <a:rPr lang="pl-PL" sz="3200" b="1" dirty="0" smtClean="0">
                <a:solidFill>
                  <a:srgbClr val="C00000"/>
                </a:solidFill>
              </a:rPr>
              <a:t> </a:t>
            </a:r>
            <a:r>
              <a:rPr lang="pl-PL" sz="3200" dirty="0"/>
              <a:t>Pierwszego dnia młodzi alpejczycy rywalizowali w slalomie, a </a:t>
            </a:r>
            <a:r>
              <a:rPr lang="pl-PL" sz="3200" dirty="0" smtClean="0"/>
              <a:t>drugiego</a:t>
            </a:r>
            <a:br>
              <a:rPr lang="pl-PL" sz="3200" dirty="0" smtClean="0"/>
            </a:br>
            <a:r>
              <a:rPr lang="pl-PL" sz="3200" dirty="0" smtClean="0"/>
              <a:t> </a:t>
            </a:r>
            <a:r>
              <a:rPr lang="pl-PL" sz="3200" dirty="0"/>
              <a:t>w slalomie gigancie. W obu konkurencjach najlepsza okazała </a:t>
            </a:r>
            <a:r>
              <a:rPr lang="pl-PL" sz="3200" dirty="0" smtClean="0"/>
              <a:t>się uczennica </a:t>
            </a:r>
            <a:r>
              <a:rPr lang="pl-PL" sz="3200" dirty="0"/>
              <a:t>naszej szkoły </a:t>
            </a:r>
            <a:r>
              <a:rPr lang="pl-PL" sz="4000" b="1" dirty="0">
                <a:solidFill>
                  <a:srgbClr val="C00000"/>
                </a:solidFill>
              </a:rPr>
              <a:t>Izabela Tylek z I LO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0" y="113184"/>
            <a:ext cx="184731" cy="230832"/>
          </a:xfrm>
          <a:prstGeom prst="rect">
            <a:avLst/>
          </a:prstGeom>
          <a:solidFill>
            <a:srgbClr val="F7F5E7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188640"/>
            <a:ext cx="79208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400" b="1" dirty="0" smtClean="0">
                <a:solidFill>
                  <a:srgbClr val="FFC000"/>
                </a:solidFill>
              </a:rPr>
              <a:t>29 stycznia 2015 r. </a:t>
            </a:r>
            <a:r>
              <a:rPr lang="pl-PL" sz="3400" b="1" dirty="0" smtClean="0"/>
              <a:t>w Powiatowym Zespole Szkół w Muszynie </a:t>
            </a:r>
            <a:br>
              <a:rPr lang="pl-PL" sz="3400" b="1" dirty="0" smtClean="0"/>
            </a:br>
            <a:r>
              <a:rPr lang="pl-PL" sz="3400" b="1" dirty="0" smtClean="0">
                <a:solidFill>
                  <a:srgbClr val="C00000"/>
                </a:solidFill>
              </a:rPr>
              <a:t>odbyły się Mistrzostwa Powiatu Nowosądeckiego w siatkówce dziewcząt szkół średnich.</a:t>
            </a:r>
            <a:endParaRPr lang="pl-PL" sz="3400" dirty="0" smtClean="0">
              <a:solidFill>
                <a:srgbClr val="C00000"/>
              </a:solidFill>
            </a:endParaRPr>
          </a:p>
          <a:p>
            <a:pPr algn="ctr"/>
            <a:r>
              <a:rPr lang="pl-PL" sz="3400" dirty="0" smtClean="0"/>
              <a:t>W turnieju wystartowało dziewięć szkół </a:t>
            </a:r>
            <a:r>
              <a:rPr lang="pl-PL" sz="3400" dirty="0" err="1" smtClean="0"/>
              <a:t>ponadgimnazjalnych</a:t>
            </a:r>
            <a:r>
              <a:rPr lang="pl-PL" sz="3400" dirty="0" smtClean="0"/>
              <a:t> wśród nich uczennice Powiatowego Zespołu  Szkół  w Muszynie.</a:t>
            </a:r>
            <a:endParaRPr lang="pl-PL" sz="3400" dirty="0"/>
          </a:p>
        </p:txBody>
      </p:sp>
      <p:sp>
        <p:nvSpPr>
          <p:cNvPr id="5" name="Prostokąt 4"/>
          <p:cNvSpPr/>
          <p:nvPr/>
        </p:nvSpPr>
        <p:spPr>
          <a:xfrm>
            <a:off x="251520" y="4941168"/>
            <a:ext cx="8712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000" b="1" dirty="0" smtClean="0">
                <a:solidFill>
                  <a:srgbClr val="C00000"/>
                </a:solidFill>
              </a:rPr>
              <a:t>Nasze dziewczyny wywalczyły brązowy medal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endParaRPr lang="pl-PL" dirty="0"/>
          </a:p>
          <a:p>
            <a:r>
              <a:rPr lang="pl-PL" dirty="0" smtClean="0"/>
              <a:t> drużyna przygotowana przez mgr Beatę Prusak.</a:t>
            </a:r>
            <a:endParaRPr lang="pl-PL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11560" y="404664"/>
            <a:ext cx="792088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rgbClr val="FFC000"/>
                </a:solidFill>
              </a:rPr>
              <a:t>We wrześniu 2014 </a:t>
            </a:r>
            <a:r>
              <a:rPr lang="pl-PL" sz="2800" dirty="0"/>
              <a:t>roku Stowarzyszenie Przyjaciół Almanachu Muszyny i redakcja</a:t>
            </a:r>
            <a:br>
              <a:rPr lang="pl-PL" sz="2800" dirty="0"/>
            </a:br>
            <a:r>
              <a:rPr lang="pl-PL" sz="2800" dirty="0"/>
              <a:t>Almanachu Muszyny ogłosiły konkurs </a:t>
            </a:r>
            <a:r>
              <a:rPr lang="pl-PL" sz="3200" b="1" dirty="0">
                <a:solidFill>
                  <a:srgbClr val="C00000"/>
                </a:solidFill>
              </a:rPr>
              <a:t>„Muszyńskie ślady w twórczości </a:t>
            </a:r>
            <a:r>
              <a:rPr lang="pl-PL" sz="3200" b="1" dirty="0" smtClean="0">
                <a:solidFill>
                  <a:srgbClr val="C00000"/>
                </a:solidFill>
              </a:rPr>
              <a:t/>
            </a:r>
            <a:br>
              <a:rPr lang="pl-PL" sz="3200" b="1" dirty="0" smtClean="0">
                <a:solidFill>
                  <a:srgbClr val="C00000"/>
                </a:solidFill>
              </a:rPr>
            </a:br>
            <a:r>
              <a:rPr lang="pl-PL" sz="3200" b="1" dirty="0" smtClean="0">
                <a:solidFill>
                  <a:srgbClr val="C00000"/>
                </a:solidFill>
              </a:rPr>
              <a:t>Jerzego Harasymowicza</a:t>
            </a:r>
            <a:r>
              <a:rPr lang="pl-PL" sz="3200" b="1" dirty="0">
                <a:solidFill>
                  <a:srgbClr val="C00000"/>
                </a:solidFill>
              </a:rPr>
              <a:t>”.</a:t>
            </a:r>
          </a:p>
          <a:p>
            <a:pPr algn="ctr"/>
            <a:r>
              <a:rPr lang="pl-PL" sz="2800" dirty="0"/>
              <a:t>Celem konkursu organizowanego z okazji 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15 </a:t>
            </a:r>
            <a:r>
              <a:rPr lang="pl-PL" sz="2800" dirty="0"/>
              <a:t>rocznicy śmierci poety, który rozsławił</a:t>
            </a:r>
            <a:br>
              <a:rPr lang="pl-PL" sz="2800" dirty="0"/>
            </a:br>
            <a:r>
              <a:rPr lang="pl-PL" sz="2800" dirty="0"/>
              <a:t>Muszynę jako krainę łagodności, było zaznajomienie uczniów z twórczością i biografią</a:t>
            </a:r>
            <a:br>
              <a:rPr lang="pl-PL" sz="2800" dirty="0"/>
            </a:br>
            <a:r>
              <a:rPr lang="pl-PL" sz="2800" dirty="0"/>
              <a:t>Jerzego Harasymowicza oraz zachęcenie do samodzielnej interpretacji jego poezji, poprzez</a:t>
            </a:r>
            <a:br>
              <a:rPr lang="pl-PL" sz="2800" dirty="0"/>
            </a:br>
            <a:r>
              <a:rPr lang="pl-PL" sz="2800" dirty="0"/>
              <a:t>wykonanie prezentacji w aplikacji PowerPoint.</a:t>
            </a:r>
            <a:br>
              <a:rPr lang="pl-PL" sz="2800" dirty="0"/>
            </a:br>
            <a:endParaRPr lang="pl-PL" sz="2800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99592" y="548680"/>
            <a:ext cx="75608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 smtClean="0">
                <a:solidFill>
                  <a:srgbClr val="FFC000"/>
                </a:solidFill>
              </a:rPr>
              <a:t>1 lutego 2015 r. </a:t>
            </a:r>
            <a:r>
              <a:rPr lang="pl-PL" sz="4000" dirty="0" smtClean="0"/>
              <a:t>ogłoszono laureatów konkursu - w Willi „Wanda” wręczono nagrody oraz</a:t>
            </a:r>
            <a:br>
              <a:rPr lang="pl-PL" sz="4000" dirty="0" smtClean="0"/>
            </a:br>
            <a:r>
              <a:rPr lang="pl-PL" sz="4000" dirty="0" smtClean="0"/>
              <a:t>dyplomy:</a:t>
            </a:r>
            <a:br>
              <a:rPr lang="pl-PL" sz="4000" dirty="0" smtClean="0"/>
            </a:br>
            <a:r>
              <a:rPr lang="pl-PL" sz="4000" dirty="0" smtClean="0"/>
              <a:t> </a:t>
            </a:r>
            <a:r>
              <a:rPr lang="pl-PL" sz="4000" dirty="0" smtClean="0">
                <a:solidFill>
                  <a:srgbClr val="C00000"/>
                </a:solidFill>
              </a:rPr>
              <a:t>Filipowi </a:t>
            </a:r>
            <a:r>
              <a:rPr lang="pl-PL" sz="4000" dirty="0" err="1" smtClean="0">
                <a:solidFill>
                  <a:srgbClr val="C00000"/>
                </a:solidFill>
              </a:rPr>
              <a:t>Lelonkowi</a:t>
            </a:r>
            <a:r>
              <a:rPr lang="pl-PL" sz="4000" dirty="0" smtClean="0">
                <a:solidFill>
                  <a:srgbClr val="C00000"/>
                </a:solidFill>
              </a:rPr>
              <a:t> z IIIA </a:t>
            </a:r>
            <a:br>
              <a:rPr lang="pl-PL" sz="4000" dirty="0" smtClean="0">
                <a:solidFill>
                  <a:srgbClr val="C00000"/>
                </a:solidFill>
              </a:rPr>
            </a:br>
            <a:r>
              <a:rPr lang="pl-PL" sz="4000" dirty="0" smtClean="0">
                <a:solidFill>
                  <a:srgbClr val="C00000"/>
                </a:solidFill>
              </a:rPr>
              <a:t> Justynie Nieć z IA 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/>
              <a:t>uczniom Liceum</a:t>
            </a:r>
            <a:br>
              <a:rPr lang="pl-PL" sz="4000" dirty="0" smtClean="0"/>
            </a:br>
            <a:r>
              <a:rPr lang="pl-PL" sz="4000" dirty="0" smtClean="0"/>
              <a:t>Ogólnokształcącego </a:t>
            </a:r>
            <a:br>
              <a:rPr lang="pl-PL" sz="4000" dirty="0" smtClean="0"/>
            </a:br>
            <a:r>
              <a:rPr lang="pl-PL" sz="4000" dirty="0" smtClean="0"/>
              <a:t>im. J. Kochanowskiego.</a:t>
            </a:r>
            <a:endParaRPr lang="pl-PL" sz="4000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260648"/>
            <a:ext cx="784887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000" dirty="0"/>
              <a:t>Dnia </a:t>
            </a:r>
            <a:r>
              <a:rPr lang="pl-PL" sz="3000" dirty="0">
                <a:solidFill>
                  <a:srgbClr val="FFC000"/>
                </a:solidFill>
              </a:rPr>
              <a:t>04.02.2015</a:t>
            </a:r>
            <a:r>
              <a:rPr lang="pl-PL" sz="3000" dirty="0"/>
              <a:t> zostaliśmy </a:t>
            </a:r>
            <a:r>
              <a:rPr lang="pl-PL" sz="3000" dirty="0" smtClean="0"/>
              <a:t>zaproszeni na</a:t>
            </a:r>
            <a:r>
              <a:rPr lang="pl-PL" sz="3000" dirty="0"/>
              <a:t> </a:t>
            </a:r>
            <a:r>
              <a:rPr lang="pl-PL" sz="3000" dirty="0" smtClean="0"/>
              <a:t/>
            </a:r>
            <a:br>
              <a:rPr lang="pl-PL" sz="3000" dirty="0" smtClean="0"/>
            </a:br>
            <a:r>
              <a:rPr lang="pl-PL" sz="3000" b="1" dirty="0" smtClean="0">
                <a:solidFill>
                  <a:srgbClr val="C00000"/>
                </a:solidFill>
              </a:rPr>
              <a:t>turniej </a:t>
            </a:r>
            <a:r>
              <a:rPr lang="pl-PL" sz="3000" b="1" dirty="0">
                <a:solidFill>
                  <a:srgbClr val="C00000"/>
                </a:solidFill>
              </a:rPr>
              <a:t>piłki siatkowej</a:t>
            </a:r>
            <a:r>
              <a:rPr lang="pl-PL" sz="3000" dirty="0">
                <a:solidFill>
                  <a:srgbClr val="C00000"/>
                </a:solidFill>
              </a:rPr>
              <a:t> </a:t>
            </a:r>
            <a:r>
              <a:rPr lang="pl-PL" sz="3000" b="1" dirty="0" smtClean="0">
                <a:solidFill>
                  <a:srgbClr val="C00000"/>
                </a:solidFill>
              </a:rPr>
              <a:t>do </a:t>
            </a:r>
            <a:r>
              <a:rPr lang="pl-PL" sz="3000" b="1" dirty="0">
                <a:solidFill>
                  <a:srgbClr val="C00000"/>
                </a:solidFill>
              </a:rPr>
              <a:t>Starego Sącza</a:t>
            </a:r>
            <a:r>
              <a:rPr lang="pl-PL" sz="3000" dirty="0">
                <a:solidFill>
                  <a:srgbClr val="C00000"/>
                </a:solidFill>
              </a:rPr>
              <a:t> </a:t>
            </a:r>
            <a:r>
              <a:rPr lang="pl-PL" sz="3000" dirty="0" smtClean="0">
                <a:solidFill>
                  <a:srgbClr val="C00000"/>
                </a:solidFill>
              </a:rPr>
              <a:t/>
            </a:r>
            <a:br>
              <a:rPr lang="pl-PL" sz="3000" dirty="0" smtClean="0">
                <a:solidFill>
                  <a:srgbClr val="C00000"/>
                </a:solidFill>
              </a:rPr>
            </a:br>
            <a:r>
              <a:rPr lang="pl-PL" sz="3000" b="1" dirty="0" smtClean="0">
                <a:solidFill>
                  <a:srgbClr val="C00000"/>
                </a:solidFill>
              </a:rPr>
              <a:t>z </a:t>
            </a:r>
            <a:r>
              <a:rPr lang="pl-PL" sz="3000" b="1" dirty="0">
                <a:solidFill>
                  <a:srgbClr val="C00000"/>
                </a:solidFill>
              </a:rPr>
              <a:t>okazji obchodów 70-lecia starosądeckiej siatkówki</a:t>
            </a:r>
            <a:r>
              <a:rPr lang="pl-PL" sz="3000" dirty="0">
                <a:solidFill>
                  <a:srgbClr val="C00000"/>
                </a:solidFill>
              </a:rPr>
              <a:t>. </a:t>
            </a:r>
            <a:r>
              <a:rPr lang="pl-PL" sz="3000" dirty="0" smtClean="0"/>
              <a:t>W  </a:t>
            </a:r>
            <a:r>
              <a:rPr lang="pl-PL" sz="3000" dirty="0"/>
              <a:t>turnieju brały udział drużyny </a:t>
            </a:r>
            <a:r>
              <a:rPr lang="pl-PL" sz="3000" dirty="0" smtClean="0"/>
              <a:t/>
            </a:r>
            <a:br>
              <a:rPr lang="pl-PL" sz="3000" dirty="0" smtClean="0"/>
            </a:br>
            <a:r>
              <a:rPr lang="pl-PL" sz="3000" dirty="0" smtClean="0"/>
              <a:t>z </a:t>
            </a:r>
            <a:r>
              <a:rPr lang="pl-PL" sz="3000" dirty="0"/>
              <a:t>LO Stary Sącz, ZSP Stary Sącz, ZS Łącko oraz PZS Muszyna. 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3200" dirty="0" smtClean="0">
                <a:solidFill>
                  <a:srgbClr val="FFC000"/>
                </a:solidFill>
              </a:rPr>
              <a:t>Nasze dziewczyny zajęły II miejsce</a:t>
            </a:r>
            <a:endParaRPr lang="pl-PL" sz="2800" dirty="0"/>
          </a:p>
          <a:p>
            <a:r>
              <a:rPr lang="pl-PL" sz="2000" b="1" u="sng" dirty="0" smtClean="0"/>
              <a:t>Szkołę </a:t>
            </a:r>
            <a:r>
              <a:rPr lang="pl-PL" sz="2000" b="1" u="sng" dirty="0"/>
              <a:t>reprezentowały: </a:t>
            </a:r>
            <a:r>
              <a:rPr lang="pl-PL" sz="2000" b="1" u="sng" dirty="0" smtClean="0"/>
              <a:t/>
            </a:r>
            <a:br>
              <a:rPr lang="pl-PL" sz="2000" b="1" u="sng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Katarzyna </a:t>
            </a:r>
            <a:r>
              <a:rPr lang="pl-PL" sz="2000" dirty="0"/>
              <a:t>Wilk,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Patrycja </a:t>
            </a:r>
            <a:r>
              <a:rPr lang="pl-PL" sz="2000" dirty="0"/>
              <a:t>Chmielowska </a:t>
            </a:r>
            <a:r>
              <a:rPr lang="pl-PL" sz="2000" dirty="0" smtClean="0"/>
              <a:t>,</a:t>
            </a:r>
            <a:br>
              <a:rPr lang="pl-PL" sz="2000" dirty="0" smtClean="0"/>
            </a:br>
            <a:r>
              <a:rPr lang="pl-PL" sz="2000" dirty="0" smtClean="0"/>
              <a:t>Klaudia </a:t>
            </a:r>
            <a:r>
              <a:rPr lang="pl-PL" sz="2000" dirty="0"/>
              <a:t>Wielocha</a:t>
            </a:r>
            <a:r>
              <a:rPr lang="pl-PL" sz="2000" dirty="0" smtClean="0"/>
              <a:t>,</a:t>
            </a:r>
            <a:br>
              <a:rPr lang="pl-PL" sz="2000" dirty="0" smtClean="0"/>
            </a:br>
            <a:r>
              <a:rPr lang="pl-PL" sz="2000" dirty="0" smtClean="0"/>
              <a:t> </a:t>
            </a:r>
            <a:r>
              <a:rPr lang="pl-PL" sz="2000" dirty="0"/>
              <a:t>Natalia Czerwińska,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Zuzanna </a:t>
            </a:r>
            <a:r>
              <a:rPr lang="pl-PL" sz="2000" dirty="0"/>
              <a:t>Maślanka,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Paulina </a:t>
            </a:r>
            <a:r>
              <a:rPr lang="pl-PL" sz="2000" dirty="0"/>
              <a:t>Tomasiak,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Diana </a:t>
            </a:r>
            <a:r>
              <a:rPr lang="pl-PL" sz="2000" dirty="0"/>
              <a:t>Bomba.</a:t>
            </a:r>
          </a:p>
        </p:txBody>
      </p:sp>
      <p:pic>
        <p:nvPicPr>
          <p:cNvPr id="24578" name="Picture 2" descr="C:\Documents and Settings\hunit\Pulpit\siatkar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645024"/>
            <a:ext cx="4091308" cy="2874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692696"/>
            <a:ext cx="712879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rgbClr val="FFC000"/>
                </a:solidFill>
              </a:rPr>
              <a:t>5.02.2015</a:t>
            </a:r>
            <a:r>
              <a:rPr lang="pl-PL" sz="3600" dirty="0"/>
              <a:t> w Hali sportowej w Łącku odbyły się </a:t>
            </a:r>
            <a:r>
              <a:rPr lang="pl-PL" sz="3600" b="1" dirty="0">
                <a:solidFill>
                  <a:srgbClr val="C00000"/>
                </a:solidFill>
              </a:rPr>
              <a:t>Powiatowe Mistrzostwa Piłki </a:t>
            </a:r>
            <a:endParaRPr lang="pl-PL" sz="3600" b="1" dirty="0" smtClean="0">
              <a:solidFill>
                <a:srgbClr val="C00000"/>
              </a:solidFill>
            </a:endParaRPr>
          </a:p>
          <a:p>
            <a:r>
              <a:rPr lang="pl-PL" sz="3600" b="1" dirty="0" smtClean="0">
                <a:solidFill>
                  <a:srgbClr val="C00000"/>
                </a:solidFill>
              </a:rPr>
              <a:t>Siatkowej </a:t>
            </a:r>
            <a:r>
              <a:rPr lang="pl-PL" sz="3600" b="1" dirty="0">
                <a:solidFill>
                  <a:srgbClr val="C00000"/>
                </a:solidFill>
              </a:rPr>
              <a:t>Chłopców</a:t>
            </a:r>
            <a:r>
              <a:rPr lang="pl-PL" sz="3600" dirty="0"/>
              <a:t>. 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>W </a:t>
            </a:r>
            <a:r>
              <a:rPr lang="pl-PL" sz="3600" dirty="0"/>
              <a:t>turnieju wzięło udział 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>10 </a:t>
            </a:r>
            <a:r>
              <a:rPr lang="pl-PL" sz="3600" dirty="0"/>
              <a:t>drużyn ze szkół </a:t>
            </a:r>
            <a:r>
              <a:rPr lang="pl-PL" sz="3600" dirty="0" smtClean="0"/>
              <a:t>powiatowych.</a:t>
            </a:r>
            <a:endParaRPr lang="pl-PL" sz="3600" dirty="0"/>
          </a:p>
          <a:p>
            <a:r>
              <a:rPr lang="pl-PL" sz="3600" dirty="0"/>
              <a:t>Zajęliśmy </a:t>
            </a:r>
            <a:r>
              <a:rPr lang="pl-PL" sz="3600" dirty="0">
                <a:solidFill>
                  <a:srgbClr val="FFC000"/>
                </a:solidFill>
              </a:rPr>
              <a:t>10</a:t>
            </a:r>
            <a:r>
              <a:rPr lang="pl-PL" sz="3600" dirty="0"/>
              <a:t> pozycję, a naszą szkołę reprezentowali: 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400" dirty="0" smtClean="0"/>
              <a:t>Piotr </a:t>
            </a:r>
            <a:r>
              <a:rPr lang="pl-PL" sz="2400" dirty="0"/>
              <a:t>Plata, Paweł </a:t>
            </a:r>
            <a:r>
              <a:rPr lang="pl-PL" sz="2400" dirty="0" err="1"/>
              <a:t>Hadała</a:t>
            </a:r>
            <a:r>
              <a:rPr lang="pl-PL" sz="2400" dirty="0"/>
              <a:t>, Mateusz Fabisiak, Antoni Lorek, Kacper Żelasko, Piotr Śliwiński i Mariusz Łukasik</a:t>
            </a:r>
            <a:r>
              <a:rPr lang="pl-PL" sz="2400" dirty="0" smtClean="0"/>
              <a:t>.</a:t>
            </a:r>
          </a:p>
          <a:p>
            <a:r>
              <a:rPr lang="pl-PL" sz="2400" dirty="0" smtClean="0"/>
              <a:t>		</a:t>
            </a:r>
            <a:r>
              <a:rPr lang="pl-PL" sz="2400" dirty="0"/>
              <a:t>	</a:t>
            </a:r>
            <a:r>
              <a:rPr lang="pl-PL" sz="2400" dirty="0" smtClean="0"/>
              <a:t>	</a:t>
            </a:r>
            <a:r>
              <a:rPr lang="pl-PL" sz="2000" dirty="0" smtClean="0"/>
              <a:t>Opiekun </a:t>
            </a:r>
            <a:r>
              <a:rPr lang="pl-PL" sz="2000" dirty="0"/>
              <a:t>mgr Beata Prusak</a:t>
            </a:r>
          </a:p>
        </p:txBody>
      </p:sp>
      <p:pic>
        <p:nvPicPr>
          <p:cNvPr id="25602" name="Picture 2" descr="C:\Documents and Settings\hunit\Pulpit\siatka chł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268760"/>
            <a:ext cx="3270825" cy="2298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55576" y="260648"/>
            <a:ext cx="7704856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600" b="1" dirty="0">
                <a:solidFill>
                  <a:srgbClr val="FFC000"/>
                </a:solidFill>
              </a:rPr>
              <a:t>W piątek 5 września 2014 r. </a:t>
            </a:r>
            <a:r>
              <a:rPr lang="pl-PL" sz="2600" dirty="0"/>
              <a:t>20 osobowa grupa młodzieży naszej szkoły brała </a:t>
            </a:r>
            <a:r>
              <a:rPr lang="pl-PL" sz="2600" dirty="0" smtClean="0"/>
              <a:t>udział</a:t>
            </a:r>
            <a:br>
              <a:rPr lang="pl-PL" sz="2600" dirty="0" smtClean="0"/>
            </a:br>
            <a:r>
              <a:rPr lang="pl-PL" sz="2600" dirty="0" smtClean="0"/>
              <a:t> </a:t>
            </a:r>
            <a:r>
              <a:rPr lang="pl-PL" sz="2600" dirty="0" smtClean="0">
                <a:solidFill>
                  <a:srgbClr val="C00000"/>
                </a:solidFill>
              </a:rPr>
              <a:t>w </a:t>
            </a:r>
            <a:r>
              <a:rPr lang="pl-PL" sz="2600" b="1" dirty="0" smtClean="0">
                <a:solidFill>
                  <a:srgbClr val="C00000"/>
                </a:solidFill>
              </a:rPr>
              <a:t>Biegu </a:t>
            </a:r>
            <a:r>
              <a:rPr lang="pl-PL" sz="2600" b="1" dirty="0">
                <a:solidFill>
                  <a:srgbClr val="C00000"/>
                </a:solidFill>
              </a:rPr>
              <a:t>Małopolskim na Festiwalu Biegowym Forum Ekonomicznego </a:t>
            </a:r>
            <a:r>
              <a:rPr lang="pl-PL" sz="2600" b="1" dirty="0" smtClean="0">
                <a:solidFill>
                  <a:srgbClr val="C00000"/>
                </a:solidFill>
              </a:rPr>
              <a:t/>
            </a:r>
            <a:br>
              <a:rPr lang="pl-PL" sz="2600" b="1" dirty="0" smtClean="0">
                <a:solidFill>
                  <a:srgbClr val="C00000"/>
                </a:solidFill>
              </a:rPr>
            </a:br>
            <a:r>
              <a:rPr lang="pl-PL" sz="2600" b="1" dirty="0" smtClean="0">
                <a:solidFill>
                  <a:srgbClr val="C00000"/>
                </a:solidFill>
              </a:rPr>
              <a:t>w </a:t>
            </a:r>
            <a:r>
              <a:rPr lang="pl-PL" sz="2600" b="1" dirty="0">
                <a:solidFill>
                  <a:srgbClr val="C00000"/>
                </a:solidFill>
              </a:rPr>
              <a:t>Krynicy-Zdroju.</a:t>
            </a:r>
            <a:r>
              <a:rPr lang="pl-PL" sz="2600" dirty="0"/>
              <a:t/>
            </a:r>
            <a:br>
              <a:rPr lang="pl-PL" sz="2600" dirty="0"/>
            </a:br>
            <a:r>
              <a:rPr lang="pl-PL" sz="2600" dirty="0"/>
              <a:t>Do grupy </a:t>
            </a:r>
            <a:r>
              <a:rPr lang="pl-PL" sz="2600" dirty="0">
                <a:solidFill>
                  <a:srgbClr val="FFC000"/>
                </a:solidFill>
              </a:rPr>
              <a:t>25 </a:t>
            </a:r>
            <a:r>
              <a:rPr lang="pl-PL" sz="2600" dirty="0"/>
              <a:t>najlepszych zawodników spośród </a:t>
            </a:r>
            <a:r>
              <a:rPr lang="pl-PL" sz="2600" dirty="0">
                <a:solidFill>
                  <a:srgbClr val="FFC000"/>
                </a:solidFill>
              </a:rPr>
              <a:t>2360</a:t>
            </a:r>
            <a:r>
              <a:rPr lang="pl-PL" sz="2600" dirty="0"/>
              <a:t> startujących zakwalifikowali się</a:t>
            </a:r>
            <a:r>
              <a:rPr lang="pl-PL" sz="2600" dirty="0" smtClean="0"/>
              <a:t>: </a:t>
            </a:r>
            <a:r>
              <a:rPr lang="pl-PL" sz="2600" b="1" dirty="0" smtClean="0"/>
              <a:t>Diana </a:t>
            </a:r>
            <a:r>
              <a:rPr lang="pl-PL" sz="2600" b="1" dirty="0"/>
              <a:t>Bomba IIIB, Paulina Czech IIIB, Andrzej </a:t>
            </a:r>
            <a:r>
              <a:rPr lang="pl-PL" sz="2600" b="1" dirty="0" err="1"/>
              <a:t>Gołyźniak</a:t>
            </a:r>
            <a:r>
              <a:rPr lang="pl-PL" sz="2600" b="1" dirty="0"/>
              <a:t> IIIT, </a:t>
            </a:r>
            <a:r>
              <a:rPr lang="pl-PL" sz="2600" b="1" dirty="0" smtClean="0"/>
              <a:t/>
            </a:r>
            <a:br>
              <a:rPr lang="pl-PL" sz="2600" b="1" dirty="0" smtClean="0"/>
            </a:br>
            <a:r>
              <a:rPr lang="pl-PL" sz="2600" b="1" dirty="0" smtClean="0"/>
              <a:t>Paweł </a:t>
            </a:r>
            <a:r>
              <a:rPr lang="pl-PL" sz="2600" b="1" dirty="0"/>
              <a:t>Kowalczyk IIIT, Arkadiusz Podgórni IIIT, Dawid </a:t>
            </a:r>
            <a:r>
              <a:rPr lang="pl-PL" sz="2600" b="1" dirty="0" err="1"/>
              <a:t>Skarłosz</a:t>
            </a:r>
            <a:r>
              <a:rPr lang="pl-PL" sz="2600" b="1" dirty="0"/>
              <a:t> IIA, Joanna Świerczek IIB i Aleksandra Szlaga IIIA.</a:t>
            </a:r>
            <a:r>
              <a:rPr lang="pl-PL" sz="2600" dirty="0"/>
              <a:t/>
            </a:r>
            <a:br>
              <a:rPr lang="pl-PL" sz="2600" dirty="0"/>
            </a:br>
            <a:r>
              <a:rPr lang="pl-PL" sz="2600" b="1" dirty="0">
                <a:solidFill>
                  <a:srgbClr val="C00000"/>
                </a:solidFill>
              </a:rPr>
              <a:t>W klasyfikacji końcowej na III </a:t>
            </a:r>
            <a:r>
              <a:rPr lang="pl-PL" sz="2600" b="1" dirty="0" smtClean="0">
                <a:solidFill>
                  <a:srgbClr val="C00000"/>
                </a:solidFill>
              </a:rPr>
              <a:t>miejscu </a:t>
            </a:r>
            <a:r>
              <a:rPr lang="pl-PL" sz="2600" b="1" dirty="0">
                <a:solidFill>
                  <a:srgbClr val="C00000"/>
                </a:solidFill>
              </a:rPr>
              <a:t>uplasowała </a:t>
            </a:r>
            <a:r>
              <a:rPr lang="pl-PL" sz="2600" b="1" dirty="0" smtClean="0">
                <a:solidFill>
                  <a:srgbClr val="C00000"/>
                </a:solidFill>
              </a:rPr>
              <a:t>się</a:t>
            </a:r>
            <a:br>
              <a:rPr lang="pl-PL" sz="2600" b="1" dirty="0" smtClean="0">
                <a:solidFill>
                  <a:srgbClr val="C00000"/>
                </a:solidFill>
              </a:rPr>
            </a:br>
            <a:r>
              <a:rPr lang="pl-PL" sz="2600" b="1" dirty="0" smtClean="0">
                <a:solidFill>
                  <a:srgbClr val="C00000"/>
                </a:solidFill>
              </a:rPr>
              <a:t> </a:t>
            </a:r>
            <a:r>
              <a:rPr lang="pl-PL" sz="2600" b="1" dirty="0">
                <a:solidFill>
                  <a:srgbClr val="C00000"/>
                </a:solidFill>
              </a:rPr>
              <a:t> </a:t>
            </a:r>
            <a:r>
              <a:rPr lang="pl-PL" sz="2600" b="1" dirty="0" smtClean="0">
                <a:solidFill>
                  <a:srgbClr val="C00000"/>
                </a:solidFill>
              </a:rPr>
              <a:t>Diana Bomba</a:t>
            </a:r>
            <a:r>
              <a:rPr lang="pl-PL" sz="2600" b="1" dirty="0">
                <a:solidFill>
                  <a:srgbClr val="C00000"/>
                </a:solidFill>
              </a:rPr>
              <a:t>.</a:t>
            </a:r>
            <a:r>
              <a:rPr lang="pl-PL" sz="2400" b="1" dirty="0">
                <a:solidFill>
                  <a:srgbClr val="C00000"/>
                </a:solidFill>
              </a:rPr>
              <a:t> </a:t>
            </a:r>
            <a:r>
              <a:rPr lang="pl-PL" sz="2400" b="1" dirty="0" smtClean="0">
                <a:solidFill>
                  <a:srgbClr val="FF0000"/>
                </a:solidFill>
              </a:rPr>
              <a:t> </a:t>
            </a:r>
            <a:endParaRPr lang="pl-PL" b="1" dirty="0" smtClean="0">
              <a:solidFill>
                <a:srgbClr val="FF0000"/>
              </a:solidFill>
            </a:endParaRPr>
          </a:p>
          <a:p>
            <a:endParaRPr lang="pl-PL" dirty="0"/>
          </a:p>
          <a:p>
            <a:r>
              <a:rPr lang="pl-PL" dirty="0" smtClean="0"/>
              <a:t>Uczniowie </a:t>
            </a:r>
            <a:r>
              <a:rPr lang="pl-PL" dirty="0"/>
              <a:t>przebywali pod </a:t>
            </a:r>
            <a:r>
              <a:rPr lang="pl-PL" dirty="0" smtClean="0"/>
              <a:t>opieką : mgr </a:t>
            </a:r>
            <a:r>
              <a:rPr lang="pl-PL" dirty="0"/>
              <a:t>Beaty </a:t>
            </a:r>
            <a:r>
              <a:rPr lang="pl-PL" dirty="0" smtClean="0"/>
              <a:t>Prusak,</a:t>
            </a:r>
            <a:br>
              <a:rPr lang="pl-PL" dirty="0" smtClean="0"/>
            </a:br>
            <a:r>
              <a:rPr lang="pl-PL" dirty="0" smtClean="0"/>
              <a:t>mgr </a:t>
            </a:r>
            <a:r>
              <a:rPr lang="pl-PL" dirty="0"/>
              <a:t>Anny </a:t>
            </a:r>
            <a:r>
              <a:rPr lang="pl-PL" dirty="0" smtClean="0"/>
              <a:t>Długosz, </a:t>
            </a:r>
            <a:r>
              <a:rPr lang="pl-PL" dirty="0"/>
              <a:t>mgr Joanny </a:t>
            </a:r>
            <a:r>
              <a:rPr lang="pl-PL" dirty="0" smtClean="0"/>
              <a:t>Sowa, mgr </a:t>
            </a:r>
            <a:r>
              <a:rPr lang="pl-PL" dirty="0"/>
              <a:t>Angeliki Stoińskiej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188640"/>
            <a:ext cx="849694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/>
              <a:t>9 </a:t>
            </a:r>
            <a:r>
              <a:rPr lang="pl-PL" sz="2800" dirty="0"/>
              <a:t>lutego 2015 r. w Stacji Narciarskiej Słotwiny 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w </a:t>
            </a:r>
            <a:r>
              <a:rPr lang="pl-PL" sz="2800" dirty="0"/>
              <a:t>Krynicy-Zdroju odbyły się</a:t>
            </a:r>
            <a:br>
              <a:rPr lang="pl-PL" sz="2800" dirty="0"/>
            </a:br>
            <a:r>
              <a:rPr lang="pl-PL" sz="2800" b="1" dirty="0">
                <a:solidFill>
                  <a:srgbClr val="C00000"/>
                </a:solidFill>
              </a:rPr>
              <a:t>Mistrzostwa Powiatu Nowosądeckiego </a:t>
            </a:r>
            <a:r>
              <a:rPr lang="pl-PL" sz="2800" b="1" dirty="0" smtClean="0">
                <a:solidFill>
                  <a:srgbClr val="C00000"/>
                </a:solidFill>
              </a:rPr>
              <a:t/>
            </a:r>
            <a:br>
              <a:rPr lang="pl-PL" sz="2800" b="1" dirty="0" smtClean="0">
                <a:solidFill>
                  <a:srgbClr val="C00000"/>
                </a:solidFill>
              </a:rPr>
            </a:br>
            <a:r>
              <a:rPr lang="pl-PL" sz="2800" b="1" dirty="0" smtClean="0">
                <a:solidFill>
                  <a:srgbClr val="C00000"/>
                </a:solidFill>
              </a:rPr>
              <a:t>w </a:t>
            </a:r>
            <a:r>
              <a:rPr lang="pl-PL" sz="2800" b="1" dirty="0">
                <a:solidFill>
                  <a:srgbClr val="C00000"/>
                </a:solidFill>
              </a:rPr>
              <a:t>Narciarstwie Alpejskim </a:t>
            </a:r>
            <a:r>
              <a:rPr lang="pl-PL" sz="2800" b="1" dirty="0" smtClean="0">
                <a:solidFill>
                  <a:srgbClr val="C00000"/>
                </a:solidFill>
              </a:rPr>
              <a:t/>
            </a:r>
            <a:br>
              <a:rPr lang="pl-PL" sz="2800" b="1" dirty="0" smtClean="0">
                <a:solidFill>
                  <a:srgbClr val="C00000"/>
                </a:solidFill>
              </a:rPr>
            </a:br>
            <a:r>
              <a:rPr lang="pl-PL" sz="2800" dirty="0" smtClean="0"/>
              <a:t>Uczennice </a:t>
            </a:r>
            <a:r>
              <a:rPr lang="pl-PL" sz="2800" dirty="0"/>
              <a:t>naszej szkoły były </a:t>
            </a:r>
            <a:r>
              <a:rPr lang="pl-PL" sz="2800" dirty="0" smtClean="0"/>
              <a:t>bezkonkurencyjne</a:t>
            </a:r>
            <a:br>
              <a:rPr lang="pl-PL" sz="2800" dirty="0" smtClean="0"/>
            </a:br>
            <a:r>
              <a:rPr lang="pl-PL" sz="2800" dirty="0" smtClean="0"/>
              <a:t> </a:t>
            </a:r>
            <a:r>
              <a:rPr lang="pl-PL" sz="2800" dirty="0"/>
              <a:t>i zajęły trzy pierwsze miejsca:</a:t>
            </a:r>
          </a:p>
          <a:p>
            <a:pPr algn="ctr"/>
            <a:r>
              <a:rPr lang="pl-PL" sz="2800" b="1" dirty="0">
                <a:solidFill>
                  <a:srgbClr val="C00000"/>
                </a:solidFill>
              </a:rPr>
              <a:t>Złoto</a:t>
            </a:r>
            <a:r>
              <a:rPr lang="pl-PL" sz="2800" dirty="0">
                <a:solidFill>
                  <a:srgbClr val="C00000"/>
                </a:solidFill>
              </a:rPr>
              <a:t> – Izabela Tylek kl. IA</a:t>
            </a:r>
            <a:br>
              <a:rPr lang="pl-PL" sz="2800" dirty="0">
                <a:solidFill>
                  <a:srgbClr val="C00000"/>
                </a:solidFill>
              </a:rPr>
            </a:br>
            <a:r>
              <a:rPr lang="pl-PL" sz="2800" b="1" dirty="0">
                <a:solidFill>
                  <a:srgbClr val="C00000"/>
                </a:solidFill>
              </a:rPr>
              <a:t>Srebro</a:t>
            </a:r>
            <a:r>
              <a:rPr lang="pl-PL" sz="2800" dirty="0">
                <a:solidFill>
                  <a:srgbClr val="C00000"/>
                </a:solidFill>
              </a:rPr>
              <a:t> – Paula Tylek kl. IA</a:t>
            </a:r>
            <a:br>
              <a:rPr lang="pl-PL" sz="2800" dirty="0">
                <a:solidFill>
                  <a:srgbClr val="C00000"/>
                </a:solidFill>
              </a:rPr>
            </a:br>
            <a:r>
              <a:rPr lang="pl-PL" sz="2800" b="1" dirty="0">
                <a:solidFill>
                  <a:srgbClr val="C00000"/>
                </a:solidFill>
              </a:rPr>
              <a:t>Brąz</a:t>
            </a:r>
            <a:r>
              <a:rPr lang="pl-PL" sz="2800" dirty="0">
                <a:solidFill>
                  <a:srgbClr val="C00000"/>
                </a:solidFill>
              </a:rPr>
              <a:t> – Patrycja Nowak IIA</a:t>
            </a:r>
            <a:r>
              <a:rPr lang="pl-PL" dirty="0"/>
              <a:t/>
            </a:r>
            <a:br>
              <a:rPr lang="pl-PL" dirty="0"/>
            </a:br>
            <a:r>
              <a:rPr lang="pl-PL" sz="2400" dirty="0"/>
              <a:t>W kategorii chłopców również zdobyliśmy medal.</a:t>
            </a:r>
            <a:r>
              <a:rPr lang="pl-PL" dirty="0"/>
              <a:t/>
            </a:r>
            <a:br>
              <a:rPr lang="pl-PL" dirty="0"/>
            </a:br>
            <a:r>
              <a:rPr lang="pl-PL" sz="2400" b="1" dirty="0">
                <a:solidFill>
                  <a:srgbClr val="C00000"/>
                </a:solidFill>
              </a:rPr>
              <a:t>Brąz</a:t>
            </a:r>
            <a:r>
              <a:rPr lang="pl-PL" sz="2400" dirty="0">
                <a:solidFill>
                  <a:srgbClr val="C00000"/>
                </a:solidFill>
              </a:rPr>
              <a:t> wywalczył Tomasz Dobrzański z kl. </a:t>
            </a:r>
            <a:r>
              <a:rPr lang="pl-PL" sz="2400" dirty="0" smtClean="0">
                <a:solidFill>
                  <a:srgbClr val="C00000"/>
                </a:solidFill>
              </a:rPr>
              <a:t>IIB</a:t>
            </a:r>
          </a:p>
          <a:p>
            <a:r>
              <a:rPr lang="pl-PL" sz="2400" dirty="0" smtClean="0">
                <a:solidFill>
                  <a:srgbClr val="C00000"/>
                </a:solidFill>
              </a:rPr>
              <a:t>Karol Kostrzewa </a:t>
            </a:r>
            <a:r>
              <a:rPr lang="pl-PL" sz="2400" dirty="0">
                <a:solidFill>
                  <a:srgbClr val="C00000"/>
                </a:solidFill>
              </a:rPr>
              <a:t> </a:t>
            </a:r>
            <a:r>
              <a:rPr lang="pl-PL" sz="2400" dirty="0" smtClean="0">
                <a:solidFill>
                  <a:srgbClr val="C00000"/>
                </a:solidFill>
              </a:rPr>
              <a:t>IIA </a:t>
            </a:r>
            <a:r>
              <a:rPr lang="pl-PL" sz="2400" dirty="0">
                <a:solidFill>
                  <a:srgbClr val="C00000"/>
                </a:solidFill>
              </a:rPr>
              <a:t>i Piotrowi </a:t>
            </a:r>
            <a:r>
              <a:rPr lang="pl-PL" sz="2400" dirty="0" smtClean="0">
                <a:solidFill>
                  <a:srgbClr val="C00000"/>
                </a:solidFill>
              </a:rPr>
              <a:t>Madej  </a:t>
            </a:r>
            <a:r>
              <a:rPr lang="pl-PL" sz="2400" dirty="0">
                <a:solidFill>
                  <a:srgbClr val="C00000"/>
                </a:solidFill>
              </a:rPr>
              <a:t>IA</a:t>
            </a:r>
            <a:r>
              <a:rPr lang="pl-PL" sz="2400" dirty="0"/>
              <a:t>, którzy znaleźli się za podium, </a:t>
            </a:r>
            <a:r>
              <a:rPr lang="pl-PL" sz="2400" dirty="0" smtClean="0"/>
              <a:t>ale </a:t>
            </a:r>
            <a:r>
              <a:rPr lang="pl-PL" sz="2400" dirty="0"/>
              <a:t>równie dzielnie walczyli o punkty dla naszej szkoły.</a:t>
            </a:r>
          </a:p>
          <a:p>
            <a:r>
              <a:rPr lang="pl-PL" dirty="0" smtClean="0"/>
              <a:t>		</a:t>
            </a:r>
          </a:p>
          <a:p>
            <a:r>
              <a:rPr lang="pl-PL" dirty="0"/>
              <a:t>	</a:t>
            </a:r>
            <a:r>
              <a:rPr lang="pl-PL" dirty="0" smtClean="0"/>
              <a:t>				Opiekun:</a:t>
            </a:r>
            <a:r>
              <a:rPr lang="pl-PL" b="1" dirty="0" smtClean="0"/>
              <a:t> </a:t>
            </a:r>
            <a:r>
              <a:rPr lang="pl-PL" b="1" dirty="0"/>
              <a:t>mgr </a:t>
            </a:r>
            <a:r>
              <a:rPr lang="pl-PL" b="1" dirty="0" smtClean="0"/>
              <a:t>Angelika Stoińska</a:t>
            </a:r>
            <a:r>
              <a:rPr lang="pl-PL" dirty="0"/>
              <a:t> 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9512" y="260648"/>
            <a:ext cx="547260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FFC000"/>
                </a:solidFill>
              </a:rPr>
              <a:t>13.02.2015</a:t>
            </a:r>
            <a:r>
              <a:rPr lang="pl-PL" sz="2800" dirty="0"/>
              <a:t> w hali </a:t>
            </a:r>
            <a:r>
              <a:rPr lang="pl-PL" sz="2800" dirty="0" smtClean="0"/>
              <a:t>sportowej </a:t>
            </a:r>
            <a:r>
              <a:rPr lang="pl-PL" sz="2800" dirty="0" err="1" smtClean="0"/>
              <a:t>MOSiR</a:t>
            </a:r>
            <a:r>
              <a:rPr lang="pl-PL" sz="2800" dirty="0" smtClean="0"/>
              <a:t> </a:t>
            </a:r>
            <a:r>
              <a:rPr lang="pl-PL" sz="2800" dirty="0"/>
              <a:t>Nowy Sączu odbyły się 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b="1" dirty="0" smtClean="0">
                <a:solidFill>
                  <a:srgbClr val="C00000"/>
                </a:solidFill>
              </a:rPr>
              <a:t>Rejonowe </a:t>
            </a:r>
            <a:r>
              <a:rPr lang="pl-PL" sz="2800" b="1" dirty="0">
                <a:solidFill>
                  <a:srgbClr val="C00000"/>
                </a:solidFill>
              </a:rPr>
              <a:t>Rozgrywki w Piłce Koszykowej Dziewcząt</a:t>
            </a:r>
            <a:r>
              <a:rPr lang="pl-PL" sz="2800" dirty="0"/>
              <a:t> 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gdzie </a:t>
            </a:r>
            <a:r>
              <a:rPr lang="pl-PL" sz="2800" dirty="0"/>
              <a:t>spotkali się mistrzowie poszczególnych powiatów: gorlickiego, nowosądeckiego, limanowskiego 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i </a:t>
            </a:r>
            <a:r>
              <a:rPr lang="pl-PL" sz="2800" dirty="0"/>
              <a:t>miasta Nowy Sącz. </a:t>
            </a:r>
          </a:p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III miejsce PZS </a:t>
            </a:r>
            <a:r>
              <a:rPr lang="pl-PL" sz="2800" b="1" dirty="0">
                <a:solidFill>
                  <a:srgbClr val="C00000"/>
                </a:solidFill>
              </a:rPr>
              <a:t>Muszyna</a:t>
            </a:r>
          </a:p>
          <a:p>
            <a:pPr algn="ctr"/>
            <a:r>
              <a:rPr lang="pl-PL" sz="2800" dirty="0" smtClean="0"/>
              <a:t>Szkolę reprezentowały: </a:t>
            </a:r>
            <a:br>
              <a:rPr lang="pl-PL" sz="2800" dirty="0" smtClean="0"/>
            </a:br>
            <a:r>
              <a:rPr lang="pl-PL" sz="2800" dirty="0" smtClean="0"/>
              <a:t>Katarzyna </a:t>
            </a:r>
            <a:r>
              <a:rPr lang="pl-PL" sz="2800" dirty="0"/>
              <a:t>Wilk, Paulina Czech, Diana Bomba, Danuta </a:t>
            </a:r>
            <a:r>
              <a:rPr lang="pl-PL" sz="2800" dirty="0" err="1"/>
              <a:t>Homa</a:t>
            </a:r>
            <a:r>
              <a:rPr lang="pl-PL" sz="2800" dirty="0"/>
              <a:t>, Paulina Tomasiak, Aleksandra </a:t>
            </a:r>
            <a:r>
              <a:rPr lang="pl-PL" sz="2800" dirty="0" smtClean="0"/>
              <a:t>Szlaga.	</a:t>
            </a:r>
            <a:r>
              <a:rPr lang="pl-PL" dirty="0" smtClean="0"/>
              <a:t>Opiekun </a:t>
            </a:r>
            <a:r>
              <a:rPr lang="pl-PL" dirty="0"/>
              <a:t>mgr Beata Prusak</a:t>
            </a:r>
          </a:p>
        </p:txBody>
      </p:sp>
      <p:pic>
        <p:nvPicPr>
          <p:cNvPr id="26626" name="Picture 2" descr="C:\Documents and Settings\hunit\Pulpit\a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692696"/>
            <a:ext cx="3176660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7" name="Picture 3" descr="C:\Documents and Settings\hunit\Pulpit\an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787" y="3645024"/>
            <a:ext cx="3586553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7488832" cy="4994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rostokąt 3"/>
          <p:cNvSpPr/>
          <p:nvPr/>
        </p:nvSpPr>
        <p:spPr>
          <a:xfrm>
            <a:off x="395536" y="18864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</a:rPr>
              <a:t>Finał Mistrzostw Polski Amatorów </a:t>
            </a:r>
            <a:endParaRPr lang="pl-PL" sz="2800" b="1" dirty="0" smtClean="0">
              <a:solidFill>
                <a:srgbClr val="C00000"/>
              </a:solidFill>
            </a:endParaRPr>
          </a:p>
          <a:p>
            <a:r>
              <a:rPr lang="pl-PL" sz="2800" b="1" dirty="0" smtClean="0">
                <a:solidFill>
                  <a:srgbClr val="C00000"/>
                </a:solidFill>
              </a:rPr>
              <a:t>w </a:t>
            </a:r>
            <a:r>
              <a:rPr lang="pl-PL" sz="2800" b="1" dirty="0">
                <a:solidFill>
                  <a:srgbClr val="C00000"/>
                </a:solidFill>
              </a:rPr>
              <a:t>slalomie gigancie</a:t>
            </a:r>
          </a:p>
        </p:txBody>
      </p:sp>
      <p:sp>
        <p:nvSpPr>
          <p:cNvPr id="5" name="Prostokąt 4"/>
          <p:cNvSpPr/>
          <p:nvPr/>
        </p:nvSpPr>
        <p:spPr>
          <a:xfrm>
            <a:off x="4499992" y="404664"/>
            <a:ext cx="4292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dirty="0"/>
              <a:t>Iza </a:t>
            </a:r>
            <a:r>
              <a:rPr lang="pl-PL" sz="3600" b="1" dirty="0" smtClean="0"/>
              <a:t>Tylek …. Brawo</a:t>
            </a:r>
            <a:r>
              <a:rPr lang="pl-PL" sz="3600" b="1" dirty="0"/>
              <a:t>!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244915" cy="5496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197346"/>
            <a:ext cx="8136904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>W DNIU </a:t>
            </a:r>
            <a:r>
              <a:rPr lang="pl-PL" sz="3600" dirty="0" smtClean="0">
                <a:solidFill>
                  <a:srgbClr val="FFC000"/>
                </a:solidFill>
              </a:rPr>
              <a:t>12 .03 .2015 r. </a:t>
            </a:r>
            <a:r>
              <a:rPr lang="pl-PL" sz="2800" dirty="0" smtClean="0"/>
              <a:t>uczennice Powiatowego Zespołu Szkół </a:t>
            </a:r>
            <a:r>
              <a:rPr lang="pl-PL" sz="2800" b="1" dirty="0" smtClean="0">
                <a:solidFill>
                  <a:srgbClr val="C00000"/>
                </a:solidFill>
              </a:rPr>
              <a:t>zajęły II miejsce w zawodach powiatowych w piłce ręcznej w Łącku.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W swoich zmaganiach uległy tylko drużynie LO Grybów.</a:t>
            </a:r>
            <a:br>
              <a:rPr lang="pl-PL" sz="2800" dirty="0" smtClean="0"/>
            </a:br>
            <a:r>
              <a:rPr lang="pl-PL" sz="2800" u="sng" dirty="0" smtClean="0"/>
              <a:t>Skład naszych sreberek :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400" dirty="0" smtClean="0"/>
              <a:t>1.  DIANA BOMBA</a:t>
            </a:r>
            <a:br>
              <a:rPr lang="pl-PL" sz="2400" dirty="0" smtClean="0"/>
            </a:br>
            <a:r>
              <a:rPr lang="pl-PL" sz="2400" dirty="0" smtClean="0"/>
              <a:t>2. GRADOWSKA KAROLINA</a:t>
            </a:r>
            <a:br>
              <a:rPr lang="pl-PL" sz="2400" dirty="0" smtClean="0"/>
            </a:br>
            <a:r>
              <a:rPr lang="pl-PL" sz="2400" dirty="0" smtClean="0"/>
              <a:t>3. PLATA KINGA</a:t>
            </a:r>
            <a:br>
              <a:rPr lang="pl-PL" sz="2400" dirty="0" smtClean="0"/>
            </a:br>
            <a:r>
              <a:rPr lang="pl-PL" sz="2400" dirty="0" smtClean="0"/>
              <a:t>4. STEC EMILKA – bramkarz</a:t>
            </a:r>
            <a:br>
              <a:rPr lang="pl-PL" sz="2400" dirty="0" smtClean="0"/>
            </a:br>
            <a:r>
              <a:rPr lang="pl-PL" sz="2400" dirty="0" smtClean="0"/>
              <a:t>5. SZLAGA OLA</a:t>
            </a:r>
            <a:br>
              <a:rPr lang="pl-PL" sz="2400" dirty="0" smtClean="0"/>
            </a:br>
            <a:r>
              <a:rPr lang="pl-PL" sz="2400" dirty="0" smtClean="0"/>
              <a:t>6. TOMASIAK PAULINA</a:t>
            </a:r>
            <a:br>
              <a:rPr lang="pl-PL" sz="2400" dirty="0" smtClean="0"/>
            </a:br>
            <a:r>
              <a:rPr lang="pl-PL" sz="2400" dirty="0" smtClean="0"/>
              <a:t>7. SAŁO PAULINA</a:t>
            </a:r>
            <a:br>
              <a:rPr lang="pl-PL" sz="2400" dirty="0" smtClean="0"/>
            </a:br>
            <a:r>
              <a:rPr lang="pl-PL" sz="2400" dirty="0" smtClean="0"/>
              <a:t>8. WILK KASIA</a:t>
            </a:r>
            <a:br>
              <a:rPr lang="pl-PL" sz="2400" dirty="0" smtClean="0"/>
            </a:br>
            <a:r>
              <a:rPr lang="pl-PL" sz="2400" dirty="0" smtClean="0"/>
              <a:t>9. MAŚLANKA ZUZA</a:t>
            </a:r>
            <a:br>
              <a:rPr lang="pl-PL" sz="2400" dirty="0" smtClean="0"/>
            </a:br>
            <a:r>
              <a:rPr lang="pl-PL" sz="2400" dirty="0" smtClean="0"/>
              <a:t>10. HOMA DANUTA</a:t>
            </a:r>
            <a:r>
              <a:rPr lang="pl-PL" dirty="0"/>
              <a:t>	</a:t>
            </a:r>
            <a:r>
              <a:rPr lang="pl-PL" dirty="0" smtClean="0"/>
              <a:t>		TRENER : ANGELIKA STOIŃSKA</a:t>
            </a:r>
            <a:br>
              <a:rPr lang="pl-PL" dirty="0" smtClean="0"/>
            </a:br>
            <a:endParaRPr lang="pl-PL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8112901" cy="6084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332656"/>
            <a:ext cx="8064896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000" b="1" dirty="0" err="1" smtClean="0">
                <a:solidFill>
                  <a:srgbClr val="C00000"/>
                </a:solidFill>
                <a:latin typeface="Adobe Caslon Pro Bold" pitchFamily="18" charset="0"/>
              </a:rPr>
              <a:t>Międzypowiatowy</a:t>
            </a:r>
            <a:r>
              <a:rPr lang="pl-PL" sz="3000" b="1" dirty="0" smtClean="0">
                <a:solidFill>
                  <a:srgbClr val="C00000"/>
                </a:solidFill>
                <a:latin typeface="Adobe Caslon Pro Bold" pitchFamily="18" charset="0"/>
              </a:rPr>
              <a:t> Konkurs Czytelniczy pod hasłem Bohaterowie MITOLOGII </a:t>
            </a:r>
            <a:br>
              <a:rPr lang="pl-PL" sz="3000" b="1" dirty="0" smtClean="0">
                <a:solidFill>
                  <a:srgbClr val="C00000"/>
                </a:solidFill>
                <a:latin typeface="Adobe Caslon Pro Bold" pitchFamily="18" charset="0"/>
              </a:rPr>
            </a:br>
            <a:r>
              <a:rPr lang="pl-PL" sz="3000" b="1" dirty="0" smtClean="0">
                <a:solidFill>
                  <a:srgbClr val="C00000"/>
                </a:solidFill>
                <a:latin typeface="Adobe Caslon Pro Bold" pitchFamily="18" charset="0"/>
              </a:rPr>
              <a:t>„Wierzenia i podania Greków i Rzymian” </a:t>
            </a:r>
            <a:br>
              <a:rPr lang="pl-PL" sz="3000" b="1" dirty="0" smtClean="0">
                <a:solidFill>
                  <a:srgbClr val="C00000"/>
                </a:solidFill>
                <a:latin typeface="Adobe Caslon Pro Bold" pitchFamily="18" charset="0"/>
              </a:rPr>
            </a:br>
            <a:r>
              <a:rPr lang="pl-PL" sz="3200" b="1" dirty="0" smtClean="0">
                <a:solidFill>
                  <a:srgbClr val="C00000"/>
                </a:solidFill>
                <a:latin typeface="Adobe Caslon Pro Bold" pitchFamily="18" charset="0"/>
              </a:rPr>
              <a:t>Jana Parandowskiego</a:t>
            </a:r>
            <a:endParaRPr lang="pl-PL" sz="3200" dirty="0" smtClean="0">
              <a:solidFill>
                <a:srgbClr val="C00000"/>
              </a:solidFill>
              <a:latin typeface="Adobe Caslon Pro Bold" pitchFamily="18" charset="0"/>
            </a:endParaRPr>
          </a:p>
          <a:p>
            <a:pPr algn="ctr"/>
            <a:r>
              <a:rPr lang="pl-PL" sz="3200" dirty="0" smtClean="0">
                <a:solidFill>
                  <a:srgbClr val="FFC000"/>
                </a:solidFill>
                <a:latin typeface="Adobe Caslon Pro Bold" pitchFamily="18" charset="0"/>
              </a:rPr>
              <a:t>12 marca 2015 r. </a:t>
            </a:r>
            <a:r>
              <a:rPr lang="pl-PL" sz="3000" dirty="0" smtClean="0">
                <a:latin typeface="Adobe Caslon Pro Bold" pitchFamily="18" charset="0"/>
              </a:rPr>
              <a:t>Organizatorem czytelniczych zmagań był Powiatowy Młodzieżowy Dom Kultury w Starym Sączu. W konkursie wzięło udział 90 uczestników z powiatów: nowosądeckiego, limanowskiego i gorlickiego oraz Miasta Nowego Sącza.</a:t>
            </a:r>
          </a:p>
          <a:p>
            <a:r>
              <a:rPr lang="pl-PL" sz="3000" dirty="0" smtClean="0">
                <a:solidFill>
                  <a:srgbClr val="C00000"/>
                </a:solidFill>
                <a:latin typeface="Adobe Caslon Pro Bold" pitchFamily="18" charset="0"/>
              </a:rPr>
              <a:t>Naszą szkołę reprezentowały </a:t>
            </a:r>
            <a:r>
              <a:rPr lang="pl-PL" sz="3000" b="1" dirty="0" smtClean="0">
                <a:solidFill>
                  <a:srgbClr val="C00000"/>
                </a:solidFill>
                <a:latin typeface="Adobe Caslon Pro Bold" pitchFamily="18" charset="0"/>
              </a:rPr>
              <a:t>Adriana Mizera </a:t>
            </a:r>
            <a:br>
              <a:rPr lang="pl-PL" sz="3000" b="1" dirty="0" smtClean="0">
                <a:solidFill>
                  <a:srgbClr val="C00000"/>
                </a:solidFill>
                <a:latin typeface="Adobe Caslon Pro Bold" pitchFamily="18" charset="0"/>
              </a:rPr>
            </a:br>
            <a:r>
              <a:rPr lang="pl-PL" sz="3000" b="1" dirty="0" smtClean="0">
                <a:solidFill>
                  <a:srgbClr val="C00000"/>
                </a:solidFill>
                <a:latin typeface="Adobe Caslon Pro Bold" pitchFamily="18" charset="0"/>
              </a:rPr>
              <a:t>i Wiktoria Prałat z kl. IA</a:t>
            </a:r>
            <a:r>
              <a:rPr lang="pl-PL" sz="3000" dirty="0" smtClean="0">
                <a:solidFill>
                  <a:srgbClr val="C00000"/>
                </a:solidFill>
                <a:latin typeface="Adobe Caslon Pro Bold" pitchFamily="18" charset="0"/>
              </a:rPr>
              <a:t> </a:t>
            </a:r>
            <a:br>
              <a:rPr lang="pl-PL" sz="3000" dirty="0" smtClean="0">
                <a:solidFill>
                  <a:srgbClr val="C00000"/>
                </a:solidFill>
                <a:latin typeface="Adobe Caslon Pro Bold" pitchFamily="18" charset="0"/>
              </a:rPr>
            </a:br>
            <a:r>
              <a:rPr lang="pl-PL" sz="3000" dirty="0" smtClean="0">
                <a:solidFill>
                  <a:srgbClr val="C00000"/>
                </a:solidFill>
                <a:latin typeface="Adobe Caslon Pro Bold" pitchFamily="18" charset="0"/>
              </a:rPr>
              <a:t>			</a:t>
            </a:r>
            <a:r>
              <a:rPr lang="pl-PL" sz="2400" dirty="0" smtClean="0">
                <a:latin typeface="Adobe Caslon Pro Bold" pitchFamily="18" charset="0"/>
              </a:rPr>
              <a:t>opiekun mgr Annę </a:t>
            </a:r>
            <a:r>
              <a:rPr lang="pl-PL" sz="2400" dirty="0" err="1" smtClean="0">
                <a:latin typeface="Adobe Caslon Pro Bold" pitchFamily="18" charset="0"/>
              </a:rPr>
              <a:t>Bursztyńską</a:t>
            </a:r>
            <a:r>
              <a:rPr lang="pl-PL" sz="2400" dirty="0" smtClean="0">
                <a:latin typeface="Adobe Caslon Pro Bold" pitchFamily="18" charset="0"/>
              </a:rPr>
              <a:t> -Rucką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404664"/>
            <a:ext cx="820891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rgbClr val="FFC000"/>
                </a:solidFill>
              </a:rPr>
              <a:t>18 marca 2015 roku </a:t>
            </a:r>
            <a:r>
              <a:rPr lang="pl-PL" sz="3600" dirty="0"/>
              <a:t>w Muzeum Regionalnym Państwa Muszyńskiego działającym przy MGOK w Muszynie odbyły się </a:t>
            </a:r>
            <a:r>
              <a:rPr lang="pl-PL" sz="3600" b="1" dirty="0"/>
              <a:t>eliminacje powiatowe </a:t>
            </a:r>
            <a:r>
              <a:rPr lang="pl-PL" sz="3600" b="1" dirty="0">
                <a:solidFill>
                  <a:srgbClr val="C00000"/>
                </a:solidFill>
              </a:rPr>
              <a:t>Jubileuszowego </a:t>
            </a:r>
            <a:r>
              <a:rPr lang="pl-PL" sz="3600" b="1" dirty="0" smtClean="0">
                <a:solidFill>
                  <a:srgbClr val="C00000"/>
                </a:solidFill>
              </a:rPr>
              <a:t>60 </a:t>
            </a:r>
            <a:r>
              <a:rPr lang="pl-PL" sz="3600" b="1" dirty="0">
                <a:solidFill>
                  <a:srgbClr val="C00000"/>
                </a:solidFill>
              </a:rPr>
              <a:t>Ogólnopolskiego </a:t>
            </a:r>
            <a:r>
              <a:rPr lang="pl-PL" sz="3600" b="1" dirty="0" smtClean="0">
                <a:solidFill>
                  <a:srgbClr val="C00000"/>
                </a:solidFill>
              </a:rPr>
              <a:t>Konkursu Recytatorskiego</a:t>
            </a:r>
            <a:r>
              <a:rPr lang="pl-PL" sz="3600" b="1" dirty="0"/>
              <a:t> </a:t>
            </a: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dirty="0" smtClean="0"/>
              <a:t>organizowane </a:t>
            </a:r>
            <a:r>
              <a:rPr lang="pl-PL" sz="3600" dirty="0"/>
              <a:t>przez Starostwo Powiatowe we współpracy z Małopolskim Centrum Kultury „Sokół” w Nowym Sączu i Powiatowym Zespołem Szkół w Muszynie.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476672"/>
            <a:ext cx="352839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</a:rPr>
              <a:t>I miejsce </a:t>
            </a:r>
            <a:r>
              <a:rPr lang="pl-PL" sz="2800" dirty="0"/>
              <a:t>zajęła uczennica Liceum Ogólnokształcącego im. Jana Kochanowskiego w PZS w Muszynie 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b="1" dirty="0" smtClean="0">
                <a:solidFill>
                  <a:srgbClr val="C00000"/>
                </a:solidFill>
              </a:rPr>
              <a:t>Marzena </a:t>
            </a:r>
            <a:r>
              <a:rPr lang="pl-PL" sz="2800" b="1" dirty="0">
                <a:solidFill>
                  <a:srgbClr val="C00000"/>
                </a:solidFill>
              </a:rPr>
              <a:t>Niedzielska – </a:t>
            </a:r>
            <a:r>
              <a:rPr lang="pl-PL" sz="2800" b="1" dirty="0" err="1" smtClean="0">
                <a:solidFill>
                  <a:srgbClr val="C00000"/>
                </a:solidFill>
              </a:rPr>
              <a:t>Pawliszak</a:t>
            </a:r>
            <a:endParaRPr lang="pl-PL" sz="2800" b="1" dirty="0" smtClean="0">
              <a:solidFill>
                <a:srgbClr val="C00000"/>
              </a:solidFill>
            </a:endParaRPr>
          </a:p>
          <a:p>
            <a:pPr algn="ctr"/>
            <a:r>
              <a:rPr lang="pl-PL" sz="2800" b="1" dirty="0" smtClean="0"/>
              <a:t/>
            </a:r>
            <a:br>
              <a:rPr lang="pl-PL" sz="2800" b="1" dirty="0" smtClean="0"/>
            </a:br>
            <a:r>
              <a:rPr lang="pl-PL" sz="2000" dirty="0"/>
              <a:t> (przygotowana przez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p</a:t>
            </a:r>
            <a:r>
              <a:rPr lang="pl-PL" sz="2000" dirty="0"/>
              <a:t>. Annę </a:t>
            </a:r>
            <a:r>
              <a:rPr lang="pl-PL" sz="2000" dirty="0" err="1"/>
              <a:t>Bursztyńską</a:t>
            </a:r>
            <a:r>
              <a:rPr lang="pl-PL" sz="2000" dirty="0"/>
              <a:t> – Rucką)</a:t>
            </a:r>
          </a:p>
          <a:p>
            <a:endParaRPr lang="pl-PL" dirty="0"/>
          </a:p>
        </p:txBody>
      </p:sp>
      <p:pic>
        <p:nvPicPr>
          <p:cNvPr id="3" name="Obraz 2" descr="niedziels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1052736"/>
            <a:ext cx="4680520" cy="4439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an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1124744"/>
            <a:ext cx="4066051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oliwi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094795"/>
            <a:ext cx="3528392" cy="4298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251520" y="476672"/>
            <a:ext cx="5319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C00000"/>
                </a:solidFill>
              </a:rPr>
              <a:t>wyróżnienia z kwalifikacją</a:t>
            </a:r>
            <a:endParaRPr lang="pl-PL" sz="3200" b="1" dirty="0">
              <a:solidFill>
                <a:srgbClr val="C00000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724128" y="5229200"/>
            <a:ext cx="2211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rgbClr val="FFC000"/>
                </a:solidFill>
              </a:rPr>
              <a:t>Anna Małek</a:t>
            </a:r>
            <a:endParaRPr lang="pl-PL" sz="2800" dirty="0">
              <a:solidFill>
                <a:srgbClr val="FFC000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187624" y="1412776"/>
            <a:ext cx="27892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 smtClean="0">
                <a:solidFill>
                  <a:srgbClr val="FFC000"/>
                </a:solidFill>
              </a:rPr>
              <a:t>Dawid </a:t>
            </a:r>
            <a:r>
              <a:rPr lang="pl-PL" sz="2800" b="1" dirty="0" err="1" smtClean="0">
                <a:solidFill>
                  <a:srgbClr val="FFC000"/>
                </a:solidFill>
              </a:rPr>
              <a:t>Skarłosz</a:t>
            </a:r>
            <a:endParaRPr lang="pl-PL" sz="2800" dirty="0">
              <a:solidFill>
                <a:srgbClr val="FFC000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427984" y="6021288"/>
            <a:ext cx="44736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 smtClean="0"/>
              <a:t>przygotowani przez p. Monikę Fabisiak</a:t>
            </a:r>
            <a:endParaRPr lang="pl-PL" sz="2000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260648"/>
            <a:ext cx="849694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</a:rPr>
              <a:t>Mistrzostwa Powiatu Nowosądeckiego </a:t>
            </a:r>
            <a:r>
              <a:rPr lang="pl-PL" sz="3200" b="1" dirty="0" smtClean="0">
                <a:solidFill>
                  <a:srgbClr val="C00000"/>
                </a:solidFill>
              </a:rPr>
              <a:t/>
            </a:r>
            <a:br>
              <a:rPr lang="pl-PL" sz="3200" b="1" dirty="0" smtClean="0">
                <a:solidFill>
                  <a:srgbClr val="C00000"/>
                </a:solidFill>
              </a:rPr>
            </a:br>
            <a:r>
              <a:rPr lang="pl-PL" sz="3200" b="1" dirty="0" smtClean="0">
                <a:solidFill>
                  <a:srgbClr val="C00000"/>
                </a:solidFill>
              </a:rPr>
              <a:t>w </a:t>
            </a:r>
            <a:r>
              <a:rPr lang="pl-PL" sz="3200" b="1" dirty="0">
                <a:solidFill>
                  <a:srgbClr val="C00000"/>
                </a:solidFill>
              </a:rPr>
              <a:t>Piłce </a:t>
            </a:r>
            <a:r>
              <a:rPr lang="pl-PL" sz="3000" b="1" dirty="0">
                <a:solidFill>
                  <a:srgbClr val="C00000"/>
                </a:solidFill>
              </a:rPr>
              <a:t>Nożnej Chłopców</a:t>
            </a:r>
          </a:p>
          <a:p>
            <a:pPr algn="ctr"/>
            <a:r>
              <a:rPr lang="pl-PL" sz="3200" b="1" dirty="0" smtClean="0">
                <a:solidFill>
                  <a:srgbClr val="FFC000"/>
                </a:solidFill>
              </a:rPr>
              <a:t>18 września 2014 </a:t>
            </a:r>
            <a:r>
              <a:rPr lang="pl-PL" sz="2800" dirty="0" smtClean="0"/>
              <a:t>roku </a:t>
            </a:r>
            <a:r>
              <a:rPr lang="pl-PL" sz="2800" dirty="0"/>
              <a:t>odbyły się </a:t>
            </a:r>
            <a:r>
              <a:rPr lang="pl-PL" sz="2800" dirty="0">
                <a:solidFill>
                  <a:srgbClr val="C00000"/>
                </a:solidFill>
              </a:rPr>
              <a:t>Mistrzostwa Powiatu Nowosądeckiego w Piłce Nożnej Chłopców </a:t>
            </a:r>
            <a:r>
              <a:rPr lang="pl-PL" sz="2800" dirty="0"/>
              <a:t>„</a:t>
            </a:r>
            <a:r>
              <a:rPr lang="pl-PL" sz="2800" dirty="0" smtClean="0"/>
              <a:t>11” </a:t>
            </a:r>
            <a:r>
              <a:rPr lang="pl-PL" sz="2800" dirty="0"/>
              <a:t>w Nowym Sączu na stadionie KS </a:t>
            </a:r>
            <a:r>
              <a:rPr lang="pl-PL" sz="2800" i="1" dirty="0"/>
              <a:t>Helena.</a:t>
            </a:r>
            <a:r>
              <a:rPr lang="pl-PL" sz="2800" dirty="0"/>
              <a:t> </a:t>
            </a:r>
          </a:p>
          <a:p>
            <a:pPr algn="ctr"/>
            <a:r>
              <a:rPr lang="pl-PL" sz="2800" dirty="0"/>
              <a:t>Klasyfikacja końcowa </a:t>
            </a:r>
            <a:r>
              <a:rPr lang="pl-PL" sz="2800" dirty="0" smtClean="0"/>
              <a:t>turnieju </a:t>
            </a:r>
            <a:br>
              <a:rPr lang="pl-PL" sz="2800" dirty="0" smtClean="0"/>
            </a:br>
            <a:r>
              <a:rPr lang="pl-PL" sz="2800" dirty="0" smtClean="0"/>
              <a:t>dla naszej ekipy  to </a:t>
            </a:r>
            <a:r>
              <a:rPr lang="pl-PL" sz="2800" b="1" dirty="0" smtClean="0">
                <a:solidFill>
                  <a:srgbClr val="FFC000"/>
                </a:solidFill>
              </a:rPr>
              <a:t>VIII miejsce.</a:t>
            </a:r>
            <a:endParaRPr lang="pl-PL" sz="2800" b="1" dirty="0">
              <a:solidFill>
                <a:srgbClr val="FFC000"/>
              </a:solidFill>
            </a:endParaRPr>
          </a:p>
          <a:p>
            <a:pPr algn="ctr"/>
            <a:r>
              <a:rPr lang="pl-PL" sz="2800" dirty="0" smtClean="0"/>
              <a:t>Skład </a:t>
            </a:r>
            <a:r>
              <a:rPr lang="pl-PL" sz="2800" dirty="0"/>
              <a:t>drużyny: Arkadiusz Wielocha, Arkadiusz Podgórni, Łukasz Jędrzejek, Andrzej </a:t>
            </a:r>
            <a:r>
              <a:rPr lang="pl-PL" sz="2800" dirty="0" err="1"/>
              <a:t>Gołyźniak</a:t>
            </a:r>
            <a:r>
              <a:rPr lang="pl-PL" sz="2800" dirty="0"/>
              <a:t>, Kacper Żelasko, Albert </a:t>
            </a:r>
            <a:r>
              <a:rPr lang="pl-PL" sz="2800" dirty="0" err="1"/>
              <a:t>Rusnak</a:t>
            </a:r>
            <a:r>
              <a:rPr lang="pl-PL" sz="2800" dirty="0"/>
              <a:t>, Damian Stachura, Dawid </a:t>
            </a:r>
            <a:r>
              <a:rPr lang="pl-PL" sz="2800" dirty="0" err="1"/>
              <a:t>Skarłosz</a:t>
            </a:r>
            <a:r>
              <a:rPr lang="pl-PL" sz="2800" dirty="0"/>
              <a:t>, Piotr Plata, Paweł </a:t>
            </a:r>
            <a:r>
              <a:rPr lang="pl-PL" sz="2800" dirty="0" err="1"/>
              <a:t>Hadała</a:t>
            </a:r>
            <a:r>
              <a:rPr lang="pl-PL" sz="2800" dirty="0"/>
              <a:t>, Mariusz Łukasik i Marek Turek</a:t>
            </a:r>
            <a:r>
              <a:rPr lang="pl-PL" sz="2800" dirty="0" smtClean="0"/>
              <a:t>.</a:t>
            </a:r>
            <a:br>
              <a:rPr lang="pl-PL" sz="2800" dirty="0" smtClean="0"/>
            </a:br>
            <a:endParaRPr lang="pl-PL" sz="2800" dirty="0"/>
          </a:p>
        </p:txBody>
      </p:sp>
      <p:sp>
        <p:nvSpPr>
          <p:cNvPr id="3" name="Prostokąt 2"/>
          <p:cNvSpPr/>
          <p:nvPr/>
        </p:nvSpPr>
        <p:spPr>
          <a:xfrm>
            <a:off x="755576" y="5805264"/>
            <a:ext cx="5688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/>
              <a:t>Opiekunem drużyny reprezentującej naszą szkołę była mgr Beata Prusak.</a:t>
            </a:r>
            <a:endParaRPr lang="pl-PL" sz="2400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1772816"/>
            <a:ext cx="4572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3200" dirty="0" smtClean="0"/>
              <a:t>wyróżnienia bez kwalifikacji </a:t>
            </a:r>
          </a:p>
          <a:p>
            <a:pPr algn="ctr"/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600" dirty="0" smtClean="0">
                <a:solidFill>
                  <a:srgbClr val="C00000"/>
                </a:solidFill>
              </a:rPr>
              <a:t> </a:t>
            </a:r>
            <a:r>
              <a:rPr lang="pl-PL" sz="3600" b="1" dirty="0" smtClean="0">
                <a:solidFill>
                  <a:srgbClr val="C00000"/>
                </a:solidFill>
              </a:rPr>
              <a:t>Izabela </a:t>
            </a:r>
            <a:r>
              <a:rPr lang="pl-PL" sz="3600" b="1" dirty="0" err="1" smtClean="0">
                <a:solidFill>
                  <a:srgbClr val="C00000"/>
                </a:solidFill>
              </a:rPr>
              <a:t>Wilas</a:t>
            </a:r>
            <a:r>
              <a:rPr lang="pl-PL" sz="3600" dirty="0" smtClean="0">
                <a:solidFill>
                  <a:srgbClr val="C00000"/>
                </a:solidFill>
              </a:rPr>
              <a:t> </a:t>
            </a:r>
            <a:r>
              <a:rPr lang="pl-PL" dirty="0" smtClean="0"/>
              <a:t> </a:t>
            </a:r>
            <a:br>
              <a:rPr lang="pl-PL" dirty="0" smtClean="0"/>
            </a:br>
            <a:endParaRPr lang="pl-PL" dirty="0" smtClean="0"/>
          </a:p>
          <a:p>
            <a:pPr algn="ctr"/>
            <a:endParaRPr lang="pl-PL" dirty="0"/>
          </a:p>
          <a:p>
            <a:pPr algn="ctr"/>
            <a:endParaRPr lang="pl-PL" dirty="0" smtClean="0"/>
          </a:p>
          <a:p>
            <a:pPr algn="ctr"/>
            <a:r>
              <a:rPr lang="pl-PL" dirty="0" smtClean="0"/>
              <a:t>przygotowana przez p. Monikę Fabisiak.</a:t>
            </a:r>
            <a:endParaRPr lang="pl-PL" dirty="0"/>
          </a:p>
        </p:txBody>
      </p:sp>
      <p:pic>
        <p:nvPicPr>
          <p:cNvPr id="3" name="Obraz 2" descr="iza 2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9992" y="836712"/>
            <a:ext cx="3886464" cy="5013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683568" y="476672"/>
            <a:ext cx="770485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 smtClean="0">
                <a:solidFill>
                  <a:srgbClr val="FFC000"/>
                </a:solidFill>
              </a:rPr>
              <a:t>19 marca 2015 roku </a:t>
            </a:r>
            <a:r>
              <a:rPr lang="pl-PL" sz="3200" dirty="0" smtClean="0"/>
              <a:t>w Podegrodziu </a:t>
            </a:r>
            <a:br>
              <a:rPr lang="pl-PL" sz="3200" dirty="0" smtClean="0"/>
            </a:br>
            <a:r>
              <a:rPr lang="pl-PL" sz="3200" dirty="0" smtClean="0"/>
              <a:t>odbył się XX </a:t>
            </a:r>
            <a:r>
              <a:rPr lang="pl-PL" sz="3200" b="1" dirty="0" smtClean="0"/>
              <a:t>Jubileuszowy Powiatowy </a:t>
            </a:r>
            <a:r>
              <a:rPr lang="pl-PL" sz="3200" b="1" dirty="0" smtClean="0">
                <a:solidFill>
                  <a:srgbClr val="C00000"/>
                </a:solidFill>
              </a:rPr>
              <a:t>Przegląd Teatrzyków Dziecięcych </a:t>
            </a:r>
            <a:br>
              <a:rPr lang="pl-PL" sz="3200" b="1" dirty="0" smtClean="0">
                <a:solidFill>
                  <a:srgbClr val="C00000"/>
                </a:solidFill>
              </a:rPr>
            </a:br>
            <a:r>
              <a:rPr lang="pl-PL" sz="3200" b="1" dirty="0" smtClean="0">
                <a:solidFill>
                  <a:srgbClr val="C00000"/>
                </a:solidFill>
              </a:rPr>
              <a:t>i Młodzieżowych.</a:t>
            </a:r>
            <a:r>
              <a:rPr lang="pl-PL" sz="3200" b="1" dirty="0" smtClean="0"/>
              <a:t> </a:t>
            </a:r>
            <a:endParaRPr lang="pl-PL" sz="3200" dirty="0" smtClean="0"/>
          </a:p>
          <a:p>
            <a:pPr algn="ctr"/>
            <a:r>
              <a:rPr lang="pl-PL" sz="3200" dirty="0" smtClean="0"/>
              <a:t>aktorzy z LO </a:t>
            </a:r>
            <a:br>
              <a:rPr lang="pl-PL" sz="3200" dirty="0" smtClean="0"/>
            </a:br>
            <a:r>
              <a:rPr lang="pl-PL" sz="3200" dirty="0" smtClean="0"/>
              <a:t>(grupa artystyczna działająca w ramach zajęć Ogniska Pracy Pozaszkolnej) </a:t>
            </a:r>
          </a:p>
          <a:p>
            <a:pPr algn="ctr"/>
            <a:r>
              <a:rPr lang="pl-PL" sz="3200" dirty="0" smtClean="0"/>
              <a:t>wzięli udział </a:t>
            </a:r>
            <a:br>
              <a:rPr lang="pl-PL" sz="3200" dirty="0" smtClean="0"/>
            </a:br>
            <a:r>
              <a:rPr lang="pl-PL" sz="3200" dirty="0" smtClean="0"/>
              <a:t>w przeglądzie teatralnym organizowanym przez Powiatowy Młodzieżowy </a:t>
            </a:r>
          </a:p>
          <a:p>
            <a:pPr algn="ctr"/>
            <a:r>
              <a:rPr lang="pl-PL" sz="3200" dirty="0" smtClean="0"/>
              <a:t>Dom Kultury</a:t>
            </a:r>
            <a:br>
              <a:rPr lang="pl-PL" sz="3200" dirty="0" smtClean="0"/>
            </a:br>
            <a:r>
              <a:rPr lang="pl-PL" sz="3200" dirty="0" smtClean="0"/>
              <a:t> w Starym Sączu. </a:t>
            </a:r>
            <a:endParaRPr lang="pl-PL" sz="3200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ONY DS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6552728" cy="4357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rostokąt 2"/>
          <p:cNvSpPr/>
          <p:nvPr/>
        </p:nvSpPr>
        <p:spPr>
          <a:xfrm>
            <a:off x="755576" y="260648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/>
              <a:t>Młodzież przygotowana przez </a:t>
            </a:r>
          </a:p>
          <a:p>
            <a:pPr algn="ctr"/>
            <a:r>
              <a:rPr lang="pl-PL" sz="2400" dirty="0" smtClean="0"/>
              <a:t>mgr Annę </a:t>
            </a:r>
            <a:r>
              <a:rPr lang="pl-PL" sz="2400" dirty="0" err="1" smtClean="0"/>
              <a:t>Bursztyńską</a:t>
            </a:r>
            <a:r>
              <a:rPr lang="pl-PL" sz="2400" dirty="0" smtClean="0"/>
              <a:t> – Rucką zaprezentowała fragmenty </a:t>
            </a:r>
            <a:r>
              <a:rPr lang="pl-PL" sz="2400" i="1" dirty="0" smtClean="0">
                <a:solidFill>
                  <a:srgbClr val="FFC000"/>
                </a:solidFill>
              </a:rPr>
              <a:t>Odprawy posłów greckich</a:t>
            </a:r>
            <a:r>
              <a:rPr lang="pl-PL" sz="2400" i="1" dirty="0" smtClean="0"/>
              <a:t> </a:t>
            </a:r>
            <a:r>
              <a:rPr lang="pl-PL" sz="2400" dirty="0" smtClean="0"/>
              <a:t>Jana Kochanowskiego.</a:t>
            </a: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1241744" y="5949280"/>
            <a:ext cx="6716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600" dirty="0" smtClean="0">
                <a:solidFill>
                  <a:srgbClr val="C00000"/>
                </a:solidFill>
              </a:rPr>
              <a:t>laureaci </a:t>
            </a:r>
            <a:r>
              <a:rPr lang="pl-PL" sz="3600" b="1" dirty="0" smtClean="0">
                <a:solidFill>
                  <a:srgbClr val="C00000"/>
                </a:solidFill>
              </a:rPr>
              <a:t>I miejsca </a:t>
            </a:r>
            <a:r>
              <a:rPr lang="pl-PL" sz="3600" dirty="0" smtClean="0">
                <a:solidFill>
                  <a:srgbClr val="C00000"/>
                </a:solidFill>
              </a:rPr>
              <a:t>- Teatr Maska </a:t>
            </a:r>
            <a:endParaRPr lang="pl-PL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2" y="260648"/>
            <a:ext cx="475252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FFC000"/>
                </a:solidFill>
              </a:rPr>
              <a:t>26 marca 2015 r. w Starym </a:t>
            </a:r>
            <a:r>
              <a:rPr lang="pl-PL" sz="3200" dirty="0" smtClean="0">
                <a:solidFill>
                  <a:srgbClr val="FFC000"/>
                </a:solidFill>
              </a:rPr>
              <a:t>Sączu </a:t>
            </a:r>
            <a:r>
              <a:rPr lang="pl-PL" sz="3200" dirty="0">
                <a:solidFill>
                  <a:srgbClr val="FFC000"/>
                </a:solidFill>
              </a:rPr>
              <a:t>odbył się </a:t>
            </a:r>
            <a:endParaRPr lang="pl-PL" sz="3200" dirty="0" smtClean="0">
              <a:solidFill>
                <a:srgbClr val="FFC000"/>
              </a:solidFill>
            </a:endParaRPr>
          </a:p>
          <a:p>
            <a:pPr algn="ctr"/>
            <a:r>
              <a:rPr lang="pl-PL" sz="3200" dirty="0" smtClean="0">
                <a:solidFill>
                  <a:srgbClr val="C00000"/>
                </a:solidFill>
              </a:rPr>
              <a:t>XIII </a:t>
            </a:r>
            <a:r>
              <a:rPr lang="pl-PL" sz="3200" dirty="0">
                <a:solidFill>
                  <a:srgbClr val="C00000"/>
                </a:solidFill>
              </a:rPr>
              <a:t>Powiatowy Konkurs Młodych </a:t>
            </a:r>
            <a:r>
              <a:rPr lang="pl-PL" sz="3200" dirty="0" smtClean="0">
                <a:solidFill>
                  <a:srgbClr val="C00000"/>
                </a:solidFill>
              </a:rPr>
              <a:t>Muzyków grających na Keyboardzie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pod </a:t>
            </a:r>
            <a:r>
              <a:rPr lang="pl-PL" sz="3200" dirty="0"/>
              <a:t>patronatem Starosty Nowosądeckiego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Marka </a:t>
            </a:r>
            <a:r>
              <a:rPr lang="pl-PL" sz="3200" dirty="0" err="1"/>
              <a:t>Pławiaka</a:t>
            </a:r>
            <a:r>
              <a:rPr lang="pl-PL" sz="3200" dirty="0" smtClean="0"/>
              <a:t>.</a:t>
            </a:r>
          </a:p>
          <a:p>
            <a:pPr algn="ctr"/>
            <a:r>
              <a:rPr lang="pl-PL" sz="3200" dirty="0" smtClean="0"/>
              <a:t> </a:t>
            </a:r>
            <a:r>
              <a:rPr lang="pl-PL" sz="3200" dirty="0"/>
              <a:t>Naszą szkołę reprezentowała </a:t>
            </a:r>
            <a:endParaRPr lang="pl-PL" sz="3200" dirty="0" smtClean="0"/>
          </a:p>
          <a:p>
            <a:pPr algn="ctr"/>
            <a:r>
              <a:rPr lang="pl-PL" sz="3200" b="1" dirty="0" smtClean="0">
                <a:solidFill>
                  <a:srgbClr val="C00000"/>
                </a:solidFill>
              </a:rPr>
              <a:t>Justyna </a:t>
            </a:r>
            <a:r>
              <a:rPr lang="pl-PL" sz="3200" b="1" dirty="0">
                <a:solidFill>
                  <a:srgbClr val="C00000"/>
                </a:solidFill>
              </a:rPr>
              <a:t>Nieć </a:t>
            </a:r>
            <a:r>
              <a:rPr lang="pl-PL" sz="3200" dirty="0" smtClean="0">
                <a:solidFill>
                  <a:srgbClr val="C00000"/>
                </a:solidFill>
              </a:rPr>
              <a:t/>
            </a:r>
            <a:br>
              <a:rPr lang="pl-PL" sz="3200" dirty="0" smtClean="0">
                <a:solidFill>
                  <a:srgbClr val="C00000"/>
                </a:solidFill>
              </a:rPr>
            </a:br>
            <a:r>
              <a:rPr lang="pl-PL" sz="3200" dirty="0" smtClean="0">
                <a:solidFill>
                  <a:srgbClr val="C00000"/>
                </a:solidFill>
              </a:rPr>
              <a:t>która </a:t>
            </a:r>
            <a:r>
              <a:rPr lang="pl-PL" sz="3200" dirty="0">
                <a:solidFill>
                  <a:srgbClr val="C00000"/>
                </a:solidFill>
              </a:rPr>
              <a:t>zdobyła wyróżnienie</a:t>
            </a:r>
            <a:r>
              <a:rPr lang="pl-PL" sz="3200" dirty="0" smtClean="0">
                <a:solidFill>
                  <a:srgbClr val="C00000"/>
                </a:solidFill>
              </a:rPr>
              <a:t>.</a:t>
            </a:r>
            <a:endParaRPr lang="pl-PL" sz="3200" dirty="0">
              <a:solidFill>
                <a:srgbClr val="C00000"/>
              </a:solidFill>
            </a:endParaRPr>
          </a:p>
        </p:txBody>
      </p:sp>
      <p:pic>
        <p:nvPicPr>
          <p:cNvPr id="39938" name="Picture 2" descr="DSC_007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76672"/>
            <a:ext cx="3182022" cy="4545746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5436096" y="5733257"/>
            <a:ext cx="3563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Opiekun merytoryczny</a:t>
            </a:r>
            <a:br>
              <a:rPr lang="pl-PL" dirty="0" smtClean="0"/>
            </a:br>
            <a:r>
              <a:rPr lang="pl-PL" dirty="0" smtClean="0"/>
              <a:t>  p. A. </a:t>
            </a:r>
            <a:r>
              <a:rPr lang="pl-PL" dirty="0" err="1" smtClean="0"/>
              <a:t>Bursztyńska-Rucka</a:t>
            </a:r>
            <a:endParaRPr lang="pl-PL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95536" y="260648"/>
            <a:ext cx="8208912" cy="5704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rgbClr val="FFC000"/>
                </a:solidFill>
              </a:rPr>
              <a:t>Konkurs Młodzi </a:t>
            </a:r>
            <a:r>
              <a:rPr lang="pl-PL" sz="2800" b="1" dirty="0" smtClean="0">
                <a:solidFill>
                  <a:srgbClr val="FFC000"/>
                </a:solidFill>
              </a:rPr>
              <a:t>Aktywni</a:t>
            </a:r>
            <a:endParaRPr lang="pl-PL" sz="2800" b="1" dirty="0">
              <a:solidFill>
                <a:srgbClr val="FFC000"/>
              </a:solidFill>
            </a:endParaRPr>
          </a:p>
          <a:p>
            <a:pPr algn="ctr"/>
            <a:r>
              <a:rPr lang="pl-PL" sz="2800" b="1" dirty="0" smtClean="0">
                <a:solidFill>
                  <a:srgbClr val="C00000"/>
                </a:solidFill>
                <a:latin typeface="Adobe Caslon Pro Bold" pitchFamily="18" charset="0"/>
              </a:rPr>
              <a:t>Przedmiotem </a:t>
            </a:r>
            <a:r>
              <a:rPr lang="pl-PL" sz="2800" b="1" dirty="0">
                <a:solidFill>
                  <a:srgbClr val="C00000"/>
                </a:solidFill>
                <a:latin typeface="Adobe Caslon Pro Bold" pitchFamily="18" charset="0"/>
              </a:rPr>
              <a:t>konkursu </a:t>
            </a:r>
            <a:r>
              <a:rPr lang="pl-PL" sz="2800" b="1" dirty="0" smtClean="0">
                <a:solidFill>
                  <a:srgbClr val="C00000"/>
                </a:solidFill>
                <a:latin typeface="Adobe Caslon Pro Bold" pitchFamily="18" charset="0"/>
              </a:rPr>
              <a:t>było </a:t>
            </a:r>
            <a:r>
              <a:rPr lang="pl-PL" sz="2800" b="1" dirty="0">
                <a:solidFill>
                  <a:srgbClr val="C00000"/>
                </a:solidFill>
                <a:latin typeface="Adobe Caslon Pro Bold" pitchFamily="18" charset="0"/>
              </a:rPr>
              <a:t>przedstawienie pomysłu </a:t>
            </a:r>
            <a:r>
              <a:rPr lang="pl-PL" sz="2800" b="1" dirty="0" smtClean="0">
                <a:solidFill>
                  <a:srgbClr val="C00000"/>
                </a:solidFill>
                <a:latin typeface="Adobe Caslon Pro Bold" pitchFamily="18" charset="0"/>
              </a:rPr>
              <a:t/>
            </a:r>
            <a:br>
              <a:rPr lang="pl-PL" sz="2800" b="1" dirty="0" smtClean="0">
                <a:solidFill>
                  <a:srgbClr val="C00000"/>
                </a:solidFill>
                <a:latin typeface="Adobe Caslon Pro Bold" pitchFamily="18" charset="0"/>
              </a:rPr>
            </a:br>
            <a:r>
              <a:rPr lang="pl-PL" sz="2800" b="1" dirty="0" smtClean="0">
                <a:solidFill>
                  <a:srgbClr val="C00000"/>
                </a:solidFill>
                <a:latin typeface="Adobe Caslon Pro Bold" pitchFamily="18" charset="0"/>
              </a:rPr>
              <a:t>na </a:t>
            </a:r>
            <a:r>
              <a:rPr lang="pl-PL" sz="2800" b="1" dirty="0">
                <a:solidFill>
                  <a:srgbClr val="C00000"/>
                </a:solidFill>
                <a:latin typeface="Adobe Caslon Pro Bold" pitchFamily="18" charset="0"/>
              </a:rPr>
              <a:t>rozwiązanie zdiagnozowanego przez zespół uczniów problemu społecznego, realizującego cel w postaci uczynienia życia lokalnej społeczności lżejszym i przyjemniejszym</a:t>
            </a:r>
            <a:r>
              <a:rPr lang="pl-PL" sz="2800" b="1" dirty="0" smtClean="0">
                <a:solidFill>
                  <a:srgbClr val="C00000"/>
                </a:solidFill>
                <a:latin typeface="Adobe Caslon Pro Bold" pitchFamily="18" charset="0"/>
              </a:rPr>
              <a:t>.</a:t>
            </a:r>
          </a:p>
          <a:p>
            <a:pPr algn="ctr"/>
            <a:endParaRPr lang="pl-PL" sz="2400" dirty="0">
              <a:latin typeface="Adobe Caslon Pro Bold" pitchFamily="18" charset="0"/>
            </a:endParaRPr>
          </a:p>
          <a:p>
            <a:r>
              <a:rPr lang="pl-PL" sz="2400" b="1" u="sng" dirty="0">
                <a:latin typeface="Adobe Caslon Pro Bold" pitchFamily="18" charset="0"/>
              </a:rPr>
              <a:t>Skład Naszej Drużyny </a:t>
            </a:r>
            <a:r>
              <a:rPr lang="pl-PL" sz="2400" b="1" u="sng" dirty="0" smtClean="0">
                <a:latin typeface="Adobe Caslon Pro Bold" pitchFamily="18" charset="0"/>
              </a:rPr>
              <a:t/>
            </a:r>
            <a:br>
              <a:rPr lang="pl-PL" sz="2400" b="1" u="sng" dirty="0" smtClean="0">
                <a:latin typeface="Adobe Caslon Pro Bold" pitchFamily="18" charset="0"/>
              </a:rPr>
            </a:br>
            <a:r>
              <a:rPr lang="pl-PL" sz="2400" b="1" u="sng" dirty="0" smtClean="0">
                <a:latin typeface="Adobe Caslon Pro Bold" pitchFamily="18" charset="0"/>
              </a:rPr>
              <a:t>Konkursowej</a:t>
            </a:r>
          </a:p>
          <a:p>
            <a:endParaRPr lang="pl-PL" sz="2400" u="sng" dirty="0">
              <a:latin typeface="Adobe Caslon Pro Bold" pitchFamily="18" charset="0"/>
            </a:endParaRPr>
          </a:p>
          <a:p>
            <a:r>
              <a:rPr lang="pl-PL" sz="2400" dirty="0">
                <a:latin typeface="Adobe Caslon Pro Bold" pitchFamily="18" charset="0"/>
              </a:rPr>
              <a:t>Maciej Wiśniewski kl. IIA</a:t>
            </a:r>
          </a:p>
          <a:p>
            <a:r>
              <a:rPr lang="pl-PL" sz="2400" dirty="0">
                <a:latin typeface="Adobe Caslon Pro Bold" pitchFamily="18" charset="0"/>
              </a:rPr>
              <a:t>Anna Małek kl. IIA</a:t>
            </a:r>
          </a:p>
          <a:p>
            <a:r>
              <a:rPr lang="pl-PL" sz="2400" dirty="0">
                <a:latin typeface="Adobe Caslon Pro Bold" pitchFamily="18" charset="0"/>
              </a:rPr>
              <a:t>Weronika Sułkowska kl. IIA</a:t>
            </a:r>
          </a:p>
          <a:p>
            <a:r>
              <a:rPr lang="pl-PL" sz="2400" dirty="0">
                <a:latin typeface="Adobe Caslon Pro Bold" pitchFamily="18" charset="0"/>
              </a:rPr>
              <a:t>Justyna Nieć kl. IA</a:t>
            </a:r>
          </a:p>
        </p:txBody>
      </p:sp>
      <p:pic>
        <p:nvPicPr>
          <p:cNvPr id="40964" name="Picture 4" descr="1p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140968"/>
            <a:ext cx="4720605" cy="31625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83568" y="1268760"/>
            <a:ext cx="777686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600" dirty="0"/>
              <a:t>6 kwietnia 2015 roku w Starym Sączu w Centrum Kultury i Sztuki im. Ady Sari miały miejsce zmagania muzyczne Młodych Muzyków Instrumentalistów.</a:t>
            </a:r>
          </a:p>
          <a:p>
            <a:pPr algn="ctr"/>
            <a:r>
              <a:rPr lang="pl-PL" sz="2600" dirty="0"/>
              <a:t>Naszą szkołę reprezentowali Albert </a:t>
            </a:r>
            <a:r>
              <a:rPr lang="pl-PL" sz="2600" dirty="0" err="1"/>
              <a:t>Rusnak</a:t>
            </a:r>
            <a:r>
              <a:rPr lang="pl-PL" sz="2600" dirty="0"/>
              <a:t> z IIIB LO i Magdalena </a:t>
            </a:r>
            <a:r>
              <a:rPr lang="pl-PL" sz="2600" dirty="0" err="1"/>
              <a:t>Miczulska</a:t>
            </a:r>
            <a:r>
              <a:rPr lang="pl-PL" sz="2600" dirty="0"/>
              <a:t> z IA LO.</a:t>
            </a:r>
          </a:p>
          <a:p>
            <a:pPr algn="ctr"/>
            <a:r>
              <a:rPr lang="pl-PL" sz="2800" dirty="0" smtClean="0"/>
              <a:t/>
            </a:r>
            <a:br>
              <a:rPr lang="pl-PL" sz="2800" dirty="0" smtClean="0"/>
            </a:br>
            <a:endParaRPr lang="pl-PL" sz="2800" dirty="0"/>
          </a:p>
        </p:txBody>
      </p:sp>
      <p:sp>
        <p:nvSpPr>
          <p:cNvPr id="3" name="Prostokąt 2"/>
          <p:cNvSpPr/>
          <p:nvPr/>
        </p:nvSpPr>
        <p:spPr>
          <a:xfrm>
            <a:off x="899592" y="260648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u="sng" dirty="0">
                <a:solidFill>
                  <a:srgbClr val="C00000"/>
                </a:solidFill>
              </a:rPr>
              <a:t>XX </a:t>
            </a:r>
            <a:r>
              <a:rPr lang="pl-PL" sz="2400" b="1" u="sng" dirty="0" smtClean="0">
                <a:solidFill>
                  <a:srgbClr val="C00000"/>
                </a:solidFill>
              </a:rPr>
              <a:t> Powiatowy </a:t>
            </a:r>
            <a:r>
              <a:rPr lang="pl-PL" sz="2400" b="1" u="sng" dirty="0">
                <a:solidFill>
                  <a:srgbClr val="C00000"/>
                </a:solidFill>
              </a:rPr>
              <a:t>Konkurs Młodych Muzyków Instrumentalistów pod patronatem Starosty Nowosądeckiego Marka </a:t>
            </a:r>
            <a:r>
              <a:rPr lang="pl-PL" sz="2400" b="1" u="sng" dirty="0" err="1">
                <a:solidFill>
                  <a:srgbClr val="C00000"/>
                </a:solidFill>
              </a:rPr>
              <a:t>Pławiaka</a:t>
            </a:r>
            <a:endParaRPr lang="pl-PL" sz="2400" b="1" u="sng" dirty="0">
              <a:solidFill>
                <a:srgbClr val="C00000"/>
              </a:solidFill>
            </a:endParaRPr>
          </a:p>
        </p:txBody>
      </p:sp>
      <p:pic>
        <p:nvPicPr>
          <p:cNvPr id="43010" name="Picture 2" descr="al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3356992"/>
            <a:ext cx="3672408" cy="3360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4283968" y="400506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2400" dirty="0"/>
              <a:t>Serdecznie gratulujemy </a:t>
            </a:r>
            <a:r>
              <a:rPr lang="pl-PL" sz="2400" b="1" dirty="0"/>
              <a:t>Albertowi </a:t>
            </a:r>
            <a:r>
              <a:rPr lang="pl-PL" sz="2400" b="1" dirty="0">
                <a:solidFill>
                  <a:srgbClr val="FFC000"/>
                </a:solidFill>
              </a:rPr>
              <a:t>zdobycia I miejsca</a:t>
            </a:r>
            <a:r>
              <a:rPr lang="pl-PL" sz="2400" dirty="0"/>
              <a:t>, tym bardziej, że powtórzył swój sukces sprzed roku, po raz drugi zdobywając najwyższe miejsce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32656"/>
            <a:ext cx="4809464" cy="4529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rostokąt 3"/>
          <p:cNvSpPr/>
          <p:nvPr/>
        </p:nvSpPr>
        <p:spPr>
          <a:xfrm>
            <a:off x="1259632" y="4941168"/>
            <a:ext cx="73448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Magdzie, która występowała po raz pierwszy w tym Konkursie </a:t>
            </a:r>
            <a:r>
              <a:rPr lang="pl-PL" sz="2400" b="1" dirty="0" smtClean="0"/>
              <a:t>–</a:t>
            </a:r>
            <a:br>
              <a:rPr lang="pl-PL" sz="2400" b="1" dirty="0" smtClean="0"/>
            </a:br>
            <a:r>
              <a:rPr lang="pl-PL" sz="2400" b="1" dirty="0" smtClean="0">
                <a:solidFill>
                  <a:srgbClr val="FFC000"/>
                </a:solidFill>
              </a:rPr>
              <a:t> </a:t>
            </a:r>
            <a:r>
              <a:rPr lang="pl-PL" sz="2400" b="1" dirty="0">
                <a:solidFill>
                  <a:srgbClr val="FFC000"/>
                </a:solidFill>
              </a:rPr>
              <a:t>zdobyła III miejsce</a:t>
            </a:r>
            <a:r>
              <a:rPr lang="pl-PL" sz="2400" dirty="0">
                <a:solidFill>
                  <a:srgbClr val="FFC000"/>
                </a:solidFill>
              </a:rPr>
              <a:t>.</a:t>
            </a:r>
          </a:p>
          <a:p>
            <a:r>
              <a:rPr lang="pl-PL" dirty="0" smtClean="0"/>
              <a:t>		Nad </a:t>
            </a:r>
            <a:r>
              <a:rPr lang="pl-PL" dirty="0"/>
              <a:t>przygotowaniem uczniów czuwały mgr M. </a:t>
            </a:r>
            <a:r>
              <a:rPr lang="pl-PL" dirty="0" smtClean="0"/>
              <a:t>		Fabisiak  i </a:t>
            </a:r>
            <a:r>
              <a:rPr lang="pl-PL" dirty="0"/>
              <a:t>mgr A. </a:t>
            </a:r>
            <a:r>
              <a:rPr lang="pl-PL" dirty="0" err="1"/>
              <a:t>Bursztyńska</a:t>
            </a:r>
            <a:r>
              <a:rPr lang="pl-PL" dirty="0"/>
              <a:t>– Rucka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SONY DS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857496"/>
            <a:ext cx="5616624" cy="3735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rostokąt 2"/>
          <p:cNvSpPr/>
          <p:nvPr/>
        </p:nvSpPr>
        <p:spPr>
          <a:xfrm>
            <a:off x="467544" y="260648"/>
            <a:ext cx="820891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C00000"/>
                </a:solidFill>
              </a:rPr>
              <a:t>14 kwietnia 2015 roku </a:t>
            </a:r>
            <a:r>
              <a:rPr lang="pl-PL" sz="2000" dirty="0"/>
              <a:t>w Nowym Sączu, w Małopolskim Centrum Kultury „Sokół” odbyły </a:t>
            </a:r>
            <a:r>
              <a:rPr lang="pl-PL" sz="2000" dirty="0" smtClean="0"/>
              <a:t>się </a:t>
            </a:r>
            <a:r>
              <a:rPr lang="pl-PL" sz="2000" b="1" dirty="0" smtClean="0">
                <a:solidFill>
                  <a:srgbClr val="C00000"/>
                </a:solidFill>
              </a:rPr>
              <a:t>eliminacje </a:t>
            </a:r>
            <a:r>
              <a:rPr lang="pl-PL" sz="2000" b="1" dirty="0">
                <a:solidFill>
                  <a:srgbClr val="C00000"/>
                </a:solidFill>
              </a:rPr>
              <a:t>rejonowe 60 Ogólnopolskiego Konkursu Recytatorskiego</a:t>
            </a:r>
            <a:r>
              <a:rPr lang="pl-PL" sz="2000" dirty="0">
                <a:solidFill>
                  <a:srgbClr val="C00000"/>
                </a:solidFill>
              </a:rPr>
              <a:t>.</a:t>
            </a:r>
            <a:r>
              <a:rPr lang="pl-PL" sz="2000" dirty="0"/>
              <a:t> Naszą szkołę godnie reprezentowali – </a:t>
            </a:r>
            <a:r>
              <a:rPr lang="pl-PL" sz="2000" b="1" dirty="0"/>
              <a:t>Anna Małek i Dawid </a:t>
            </a:r>
            <a:r>
              <a:rPr lang="pl-PL" sz="2000" b="1" dirty="0" err="1"/>
              <a:t>Skarłosz</a:t>
            </a:r>
            <a:r>
              <a:rPr lang="pl-PL" sz="2000" dirty="0"/>
              <a:t> -</a:t>
            </a:r>
            <a:r>
              <a:rPr lang="pl-PL" sz="2000" dirty="0" smtClean="0"/>
              <a:t> </a:t>
            </a:r>
            <a:r>
              <a:rPr lang="pl-PL" sz="2000" dirty="0"/>
              <a:t>przygotowani przez mgr Monikę Fabisiak i  </a:t>
            </a:r>
            <a:r>
              <a:rPr lang="pl-PL" sz="2000" b="1" dirty="0"/>
              <a:t>Marzena Niedzielska – </a:t>
            </a:r>
            <a:r>
              <a:rPr lang="pl-PL" sz="2000" b="1" dirty="0" err="1"/>
              <a:t>Pawliszak</a:t>
            </a:r>
            <a:r>
              <a:rPr lang="pl-PL" sz="2000" b="1" dirty="0"/>
              <a:t> </a:t>
            </a:r>
            <a:r>
              <a:rPr lang="pl-PL" sz="2000" dirty="0" smtClean="0"/>
              <a:t> </a:t>
            </a:r>
            <a:br>
              <a:rPr lang="pl-PL" sz="2000" dirty="0" smtClean="0"/>
            </a:br>
            <a:r>
              <a:rPr lang="pl-PL" sz="2000" dirty="0" smtClean="0"/>
              <a:t>przygotowana </a:t>
            </a:r>
            <a:r>
              <a:rPr lang="pl-PL" sz="2000" dirty="0"/>
              <a:t>przez mgr Anną </a:t>
            </a:r>
            <a:r>
              <a:rPr lang="pl-PL" sz="2000" dirty="0" err="1"/>
              <a:t>Bursztyńską</a:t>
            </a:r>
            <a:r>
              <a:rPr lang="pl-PL" sz="2000" dirty="0"/>
              <a:t> – Rucką.</a:t>
            </a:r>
          </a:p>
          <a:p>
            <a:pPr algn="ctr"/>
            <a:r>
              <a:rPr lang="pl-PL" sz="2000" b="1" dirty="0">
                <a:solidFill>
                  <a:srgbClr val="FFC000"/>
                </a:solidFill>
              </a:rPr>
              <a:t>Do kolejnego etapu, wojewódzkiego w Krakowie zakwalifikowała się wyróżniona Marzena Niedzielska – </a:t>
            </a:r>
            <a:r>
              <a:rPr lang="pl-PL" sz="2000" b="1" dirty="0" err="1">
                <a:solidFill>
                  <a:srgbClr val="FFC000"/>
                </a:solidFill>
              </a:rPr>
              <a:t>Pawliszak</a:t>
            </a:r>
            <a:r>
              <a:rPr lang="pl-PL" sz="2000" b="1" dirty="0">
                <a:solidFill>
                  <a:srgbClr val="FFC000"/>
                </a:solidFill>
              </a:rPr>
              <a:t>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908720"/>
            <a:ext cx="52920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</a:rPr>
              <a:t>Damian Stachura, uczeń klasy </a:t>
            </a:r>
            <a:r>
              <a:rPr lang="pl-PL" sz="3200" b="1" dirty="0" smtClean="0">
                <a:solidFill>
                  <a:srgbClr val="C00000"/>
                </a:solidFill>
              </a:rPr>
              <a:t>IIIB </a:t>
            </a:r>
            <a:r>
              <a:rPr lang="pl-PL" sz="3200" b="1" dirty="0">
                <a:solidFill>
                  <a:srgbClr val="C00000"/>
                </a:solidFill>
              </a:rPr>
              <a:t>liceum</a:t>
            </a:r>
            <a:r>
              <a:rPr lang="pl-PL" sz="3200" b="1" dirty="0" smtClean="0">
                <a:solidFill>
                  <a:srgbClr val="C00000"/>
                </a:solidFill>
              </a:rPr>
              <a:t>,</a:t>
            </a:r>
            <a:br>
              <a:rPr lang="pl-PL" sz="3200" b="1" dirty="0" smtClean="0">
                <a:solidFill>
                  <a:srgbClr val="C00000"/>
                </a:solidFill>
              </a:rPr>
            </a:br>
            <a:r>
              <a:rPr lang="pl-PL" sz="3200" b="1" dirty="0" smtClean="0">
                <a:solidFill>
                  <a:srgbClr val="C00000"/>
                </a:solidFill>
              </a:rPr>
              <a:t> </a:t>
            </a:r>
            <a:r>
              <a:rPr lang="pl-PL" sz="3200" b="1" dirty="0">
                <a:solidFill>
                  <a:srgbClr val="C00000"/>
                </a:solidFill>
              </a:rPr>
              <a:t>został finalistą Powszechnego Konkursu </a:t>
            </a:r>
            <a:r>
              <a:rPr lang="pl-PL" sz="3200" b="1" dirty="0" smtClean="0">
                <a:solidFill>
                  <a:srgbClr val="C00000"/>
                </a:solidFill>
              </a:rPr>
              <a:t/>
            </a:r>
            <a:br>
              <a:rPr lang="pl-PL" sz="3200" b="1" dirty="0" smtClean="0">
                <a:solidFill>
                  <a:srgbClr val="C00000"/>
                </a:solidFill>
              </a:rPr>
            </a:br>
            <a:r>
              <a:rPr lang="pl-PL" sz="3200" b="1" dirty="0" smtClean="0">
                <a:solidFill>
                  <a:srgbClr val="C00000"/>
                </a:solidFill>
              </a:rPr>
              <a:t>z </a:t>
            </a:r>
            <a:r>
              <a:rPr lang="pl-PL" sz="3200" b="1" dirty="0">
                <a:solidFill>
                  <a:srgbClr val="C00000"/>
                </a:solidFill>
              </a:rPr>
              <a:t>Matematyki </a:t>
            </a:r>
            <a:r>
              <a:rPr lang="pl-PL" sz="3200" b="1" dirty="0" smtClean="0">
                <a:solidFill>
                  <a:srgbClr val="C00000"/>
                </a:solidFill>
              </a:rPr>
              <a:t>Politechniki Warszawskiej</a:t>
            </a:r>
            <a:r>
              <a:rPr lang="pl-PL" sz="3200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3" name="Prostokąt 2"/>
          <p:cNvSpPr/>
          <p:nvPr/>
        </p:nvSpPr>
        <p:spPr>
          <a:xfrm>
            <a:off x="2699792" y="5517232"/>
            <a:ext cx="55446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/>
              <a:t>Serdecznie gratulujemy Damianowi i panu Zenonowi </a:t>
            </a:r>
            <a:r>
              <a:rPr lang="pl-PL" sz="2000" dirty="0" err="1"/>
              <a:t>Smydzie</a:t>
            </a:r>
            <a:r>
              <a:rPr lang="pl-PL" sz="2000" dirty="0"/>
              <a:t>, a pani Annie Muszyńskiej za opiekę w podróży.</a:t>
            </a:r>
          </a:p>
        </p:txBody>
      </p:sp>
      <p:pic>
        <p:nvPicPr>
          <p:cNvPr id="44034" name="Picture 2" descr="damia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32656"/>
            <a:ext cx="2880320" cy="5120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836712"/>
            <a:ext cx="813690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Uczennica klasy III Technikum </a:t>
            </a:r>
            <a:r>
              <a:rPr lang="pl-PL" sz="3200" dirty="0" smtClean="0"/>
              <a:t>Żywienia</a:t>
            </a:r>
            <a:br>
              <a:rPr lang="pl-PL" sz="3200" dirty="0" smtClean="0"/>
            </a:br>
            <a:r>
              <a:rPr lang="pl-PL" sz="3200" dirty="0" smtClean="0"/>
              <a:t> </a:t>
            </a:r>
            <a:r>
              <a:rPr lang="pl-PL" sz="3200" dirty="0"/>
              <a:t>i Usług Gastronomicznych </a:t>
            </a:r>
            <a:r>
              <a:rPr lang="pl-PL" sz="3200" dirty="0" smtClean="0"/>
              <a:t>–</a:t>
            </a:r>
            <a:br>
              <a:rPr lang="pl-PL" sz="3200" dirty="0" smtClean="0"/>
            </a:br>
            <a:r>
              <a:rPr lang="pl-PL" sz="3200" dirty="0" smtClean="0"/>
              <a:t> </a:t>
            </a:r>
            <a:r>
              <a:rPr lang="pl-PL" sz="3200" b="1" dirty="0">
                <a:solidFill>
                  <a:srgbClr val="C00000"/>
                </a:solidFill>
              </a:rPr>
              <a:t>Justyna Lubiak </a:t>
            </a:r>
            <a:r>
              <a:rPr lang="pl-PL" sz="3200" dirty="0"/>
              <a:t>uczestniczyła w dniach 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b="1" dirty="0" smtClean="0">
                <a:solidFill>
                  <a:srgbClr val="FFC000"/>
                </a:solidFill>
              </a:rPr>
              <a:t>17-18 </a:t>
            </a:r>
            <a:r>
              <a:rPr lang="pl-PL" sz="3200" b="1" dirty="0">
                <a:solidFill>
                  <a:srgbClr val="FFC000"/>
                </a:solidFill>
              </a:rPr>
              <a:t>kwietnia 2015 </a:t>
            </a:r>
            <a:r>
              <a:rPr lang="pl-PL" sz="3200" dirty="0"/>
              <a:t>roku </a:t>
            </a:r>
            <a:r>
              <a:rPr lang="pl-PL" sz="3200" dirty="0" smtClean="0"/>
              <a:t> </a:t>
            </a:r>
            <a:r>
              <a:rPr lang="pl-PL" sz="3200" dirty="0"/>
              <a:t>w eliminacjach okręgowych XXXIX edycji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b="1" dirty="0" smtClean="0">
                <a:solidFill>
                  <a:srgbClr val="C00000"/>
                </a:solidFill>
              </a:rPr>
              <a:t>Olimpiady Wiedzy i </a:t>
            </a:r>
            <a:r>
              <a:rPr lang="pl-PL" sz="3200" b="1" dirty="0">
                <a:solidFill>
                  <a:srgbClr val="C00000"/>
                </a:solidFill>
              </a:rPr>
              <a:t>Umiejętności Rolniczych </a:t>
            </a:r>
            <a:r>
              <a:rPr lang="pl-PL" sz="3200" dirty="0" smtClean="0">
                <a:solidFill>
                  <a:srgbClr val="C00000"/>
                </a:solidFill>
              </a:rPr>
              <a:t/>
            </a:r>
            <a:br>
              <a:rPr lang="pl-PL" sz="3200" dirty="0" smtClean="0">
                <a:solidFill>
                  <a:srgbClr val="C00000"/>
                </a:solidFill>
              </a:rPr>
            </a:br>
            <a:r>
              <a:rPr lang="pl-PL" sz="3200" dirty="0" smtClean="0"/>
              <a:t>w </a:t>
            </a:r>
            <a:r>
              <a:rPr lang="pl-PL" sz="3200" dirty="0"/>
              <a:t>Zespole Szkół- Centrum Kształcenia </a:t>
            </a:r>
            <a:r>
              <a:rPr lang="pl-PL" sz="3200" dirty="0" smtClean="0"/>
              <a:t>Praktycznego w </a:t>
            </a:r>
            <a:r>
              <a:rPr lang="pl-PL" sz="3200" dirty="0"/>
              <a:t>Hańczowej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w </a:t>
            </a:r>
            <a:r>
              <a:rPr lang="pl-PL" sz="3200" dirty="0"/>
              <a:t>bloku żywienie człowieka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i </a:t>
            </a:r>
            <a:r>
              <a:rPr lang="pl-PL" sz="3200" dirty="0"/>
              <a:t>gospodarstwo domowe. 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332656"/>
            <a:ext cx="4572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2800" dirty="0">
                <a:solidFill>
                  <a:srgbClr val="C00000"/>
                </a:solidFill>
                <a:latin typeface="Adobe Caslon Pro Bold" pitchFamily="18" charset="0"/>
              </a:rPr>
              <a:t>Agnieszka </a:t>
            </a:r>
            <a:r>
              <a:rPr lang="pl-PL" sz="2800" dirty="0" err="1">
                <a:solidFill>
                  <a:srgbClr val="C00000"/>
                </a:solidFill>
                <a:latin typeface="Adobe Caslon Pro Bold" pitchFamily="18" charset="0"/>
              </a:rPr>
              <a:t>Skalniak</a:t>
            </a:r>
            <a:r>
              <a:rPr lang="pl-PL" sz="2800" dirty="0">
                <a:solidFill>
                  <a:srgbClr val="C00000"/>
                </a:solidFill>
                <a:latin typeface="Adobe Caslon Pro Bold" pitchFamily="18" charset="0"/>
              </a:rPr>
              <a:t> </a:t>
            </a:r>
            <a:r>
              <a:rPr lang="pl-PL" sz="2800" dirty="0" smtClean="0">
                <a:solidFill>
                  <a:srgbClr val="C00000"/>
                </a:solidFill>
                <a:latin typeface="Adobe Caslon Pro Bold" pitchFamily="18" charset="0"/>
              </a:rPr>
              <a:t> z </a:t>
            </a:r>
            <a:r>
              <a:rPr lang="pl-PL" sz="2800" dirty="0">
                <a:solidFill>
                  <a:srgbClr val="C00000"/>
                </a:solidFill>
                <a:latin typeface="Adobe Caslon Pro Bold" pitchFamily="18" charset="0"/>
              </a:rPr>
              <a:t>IIB brązową medalistką Mistrzostw </a:t>
            </a:r>
            <a:r>
              <a:rPr lang="pl-PL" sz="2800" dirty="0" smtClean="0">
                <a:solidFill>
                  <a:srgbClr val="C00000"/>
                </a:solidFill>
                <a:latin typeface="Adobe Caslon Pro Bold" pitchFamily="18" charset="0"/>
              </a:rPr>
              <a:t>Świata </a:t>
            </a:r>
            <a:r>
              <a:rPr lang="pl-PL" sz="2800" dirty="0">
                <a:solidFill>
                  <a:srgbClr val="C00000"/>
                </a:solidFill>
                <a:latin typeface="Adobe Caslon Pro Bold" pitchFamily="18" charset="0"/>
              </a:rPr>
              <a:t>w Kolarstwie Szosowym</a:t>
            </a:r>
          </a:p>
          <a:p>
            <a:pPr algn="ctr"/>
            <a:r>
              <a:rPr lang="pl-PL" sz="2800" dirty="0">
                <a:solidFill>
                  <a:srgbClr val="FFC000"/>
                </a:solidFill>
                <a:latin typeface="Adobe Caslon Pro Bold" pitchFamily="18" charset="0"/>
              </a:rPr>
              <a:t>26 września 2014</a:t>
            </a:r>
            <a:endParaRPr lang="pl-PL" sz="2800" dirty="0" smtClean="0">
              <a:solidFill>
                <a:srgbClr val="FFC000"/>
              </a:solidFill>
              <a:latin typeface="Adobe Caslon Pro Bold" pitchFamily="18" charset="0"/>
            </a:endParaRPr>
          </a:p>
          <a:p>
            <a:pPr algn="ctr"/>
            <a:r>
              <a:rPr lang="pl-PL" sz="2400" dirty="0"/>
              <a:t>Serdecznie gratulujemy Agnieszce, jej rodzicom i trenerom zdobycia </a:t>
            </a:r>
            <a:r>
              <a:rPr lang="pl-PL" sz="2400" b="1" dirty="0">
                <a:solidFill>
                  <a:srgbClr val="C00000"/>
                </a:solidFill>
              </a:rPr>
              <a:t>BRĄZOWEGO MEDALU</a:t>
            </a:r>
            <a:r>
              <a:rPr lang="pl-PL" sz="2400" dirty="0"/>
              <a:t>,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tym </a:t>
            </a:r>
            <a:r>
              <a:rPr lang="pl-PL" sz="2400" dirty="0"/>
              <a:t>bardziej, że to pierwszy medal mistrzostw świata dla Polski od 13 lat  (poprzednio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w </a:t>
            </a:r>
            <a:r>
              <a:rPr lang="pl-PL" sz="2400" dirty="0"/>
              <a:t>2001 roku brąz w rywalizacji juniorek zdobyła</a:t>
            </a:r>
            <a:r>
              <a:rPr lang="pl-PL" sz="2400" b="1" dirty="0"/>
              <a:t> </a:t>
            </a:r>
            <a:r>
              <a:rPr lang="pl-PL" sz="2400" dirty="0"/>
              <a:t>Maja Włoszczowska</a:t>
            </a:r>
            <a:r>
              <a:rPr lang="pl-PL" sz="2400" dirty="0" smtClean="0"/>
              <a:t>).</a:t>
            </a:r>
            <a:endParaRPr lang="pl-PL" sz="2400" dirty="0"/>
          </a:p>
        </p:txBody>
      </p:sp>
      <p:pic>
        <p:nvPicPr>
          <p:cNvPr id="17410" name="Picture 2" descr="DSC_00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04664"/>
            <a:ext cx="3896122" cy="5880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27584" y="404664"/>
            <a:ext cx="748883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23 kwietnia 2015 roku </a:t>
            </a:r>
            <a:r>
              <a:rPr lang="pl-PL" sz="2400" b="1" dirty="0" smtClean="0"/>
              <a:t>80 biegaczy z 10 szkół </a:t>
            </a:r>
            <a:r>
              <a:rPr lang="pl-PL" sz="2400" b="1" dirty="0" err="1" smtClean="0"/>
              <a:t>ponadgimnazjalnych</a:t>
            </a:r>
            <a:r>
              <a:rPr lang="pl-PL" sz="2400" b="1" dirty="0" smtClean="0"/>
              <a:t>   rywalizowało podczas </a:t>
            </a:r>
            <a:r>
              <a:rPr lang="pl-PL" sz="2400" b="1" dirty="0" smtClean="0">
                <a:solidFill>
                  <a:srgbClr val="C00000"/>
                </a:solidFill>
              </a:rPr>
              <a:t>Mistrzostw Powiatu w biegach przełajowych. </a:t>
            </a: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>Dystans do pokonania dla dziewcząt wynosił 1000 metrów, dla chłopców – 1500 metrów.</a:t>
            </a:r>
            <a:r>
              <a:rPr lang="pl-PL" sz="2400" dirty="0" smtClean="0"/>
              <a:t> </a:t>
            </a:r>
            <a:endParaRPr lang="pl-PL" sz="2400" dirty="0"/>
          </a:p>
        </p:txBody>
      </p:sp>
      <p:sp>
        <p:nvSpPr>
          <p:cNvPr id="3" name="Prostokąt 2"/>
          <p:cNvSpPr/>
          <p:nvPr/>
        </p:nvSpPr>
        <p:spPr>
          <a:xfrm>
            <a:off x="467544" y="2276872"/>
            <a:ext cx="813690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Naszą szkołę reprezentowali i uzyskali kwalifikację na zawody wojewódzkie:</a:t>
            </a:r>
          </a:p>
          <a:p>
            <a:r>
              <a:rPr lang="pl-PL" sz="2400" b="1" u="sng" dirty="0" smtClean="0"/>
              <a:t>dziewczęta: </a:t>
            </a:r>
            <a:r>
              <a:rPr lang="pl-PL" sz="2400" b="1" dirty="0" smtClean="0"/>
              <a:t> </a:t>
            </a:r>
            <a:br>
              <a:rPr lang="pl-PL" sz="2400" b="1" dirty="0" smtClean="0"/>
            </a:br>
            <a:r>
              <a:rPr lang="pl-PL" sz="2400" b="1" dirty="0" smtClean="0"/>
              <a:t>Joanna Świerczek 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b="1" u="sng" dirty="0" smtClean="0"/>
              <a:t>chłopcy: </a:t>
            </a:r>
            <a:br>
              <a:rPr lang="pl-PL" sz="2400" b="1" u="sng" dirty="0" smtClean="0"/>
            </a:br>
            <a:r>
              <a:rPr lang="pl-PL" sz="2400" b="1" dirty="0" smtClean="0"/>
              <a:t> Andrzej </a:t>
            </a:r>
            <a:r>
              <a:rPr lang="pl-PL" sz="2400" b="1" dirty="0" err="1" smtClean="0"/>
              <a:t>Gołyźniak</a:t>
            </a:r>
            <a:r>
              <a:rPr lang="pl-PL" sz="2400" b="1" dirty="0" smtClean="0"/>
              <a:t> </a:t>
            </a:r>
            <a:endParaRPr lang="pl-PL" sz="2400" dirty="0" smtClean="0"/>
          </a:p>
          <a:p>
            <a:r>
              <a:rPr lang="pl-PL" sz="2400" b="1" dirty="0" smtClean="0"/>
              <a:t>Dawid </a:t>
            </a:r>
            <a:r>
              <a:rPr lang="pl-PL" sz="2400" b="1" dirty="0" err="1" smtClean="0"/>
              <a:t>Skarłosz</a:t>
            </a:r>
            <a:r>
              <a:rPr lang="pl-PL" sz="2400" b="1" dirty="0" smtClean="0"/>
              <a:t> </a:t>
            </a:r>
            <a:endParaRPr lang="pl-PL" sz="2400" dirty="0" smtClean="0"/>
          </a:p>
          <a:p>
            <a:r>
              <a:rPr lang="pl-PL" sz="2400" b="1" dirty="0" smtClean="0"/>
              <a:t>Piotr Plata</a:t>
            </a:r>
            <a:endParaRPr lang="pl-PL" sz="2400" dirty="0" smtClean="0"/>
          </a:p>
          <a:p>
            <a:r>
              <a:rPr lang="pl-PL" sz="2400" dirty="0" smtClean="0"/>
              <a:t>Maciej Wiśniewski</a:t>
            </a:r>
            <a:br>
              <a:rPr lang="pl-PL" sz="2400" dirty="0" smtClean="0"/>
            </a:br>
            <a:r>
              <a:rPr lang="pl-PL" sz="2400" dirty="0" smtClean="0"/>
              <a:t> Paweł </a:t>
            </a:r>
            <a:r>
              <a:rPr lang="pl-PL" sz="2400" dirty="0" err="1" smtClean="0"/>
              <a:t>Hadała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>	Uczniów przygotowały mgr Beata Prusak i mgr Angelika Stoińska.</a:t>
            </a:r>
            <a:endParaRPr lang="pl-PL" dirty="0"/>
          </a:p>
        </p:txBody>
      </p:sp>
      <p:pic>
        <p:nvPicPr>
          <p:cNvPr id="4" name="Picture 2" descr="bie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852936"/>
            <a:ext cx="4950548" cy="3168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55576" y="188640"/>
            <a:ext cx="7776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C00000"/>
                </a:solidFill>
              </a:rPr>
              <a:t>Uczniowie naszej </a:t>
            </a:r>
            <a:r>
              <a:rPr lang="pl-PL" sz="2400" b="1" dirty="0" smtClean="0">
                <a:solidFill>
                  <a:srgbClr val="C00000"/>
                </a:solidFill>
              </a:rPr>
              <a:t>szkoły</a:t>
            </a:r>
            <a:br>
              <a:rPr lang="pl-PL" sz="2400" b="1" dirty="0" smtClean="0">
                <a:solidFill>
                  <a:srgbClr val="C00000"/>
                </a:solidFill>
              </a:rPr>
            </a:br>
            <a:r>
              <a:rPr lang="pl-PL" sz="2400" b="1" dirty="0" smtClean="0">
                <a:solidFill>
                  <a:srgbClr val="C00000"/>
                </a:solidFill>
              </a:rPr>
              <a:t> </a:t>
            </a:r>
            <a:r>
              <a:rPr lang="pl-PL" sz="2400" b="1" dirty="0">
                <a:solidFill>
                  <a:srgbClr val="C00000"/>
                </a:solidFill>
              </a:rPr>
              <a:t>zostali laureatami I miejsca w Konkursie </a:t>
            </a:r>
            <a:r>
              <a:rPr lang="pl-PL" sz="2400" b="1" dirty="0" smtClean="0">
                <a:solidFill>
                  <a:srgbClr val="C00000"/>
                </a:solidFill>
              </a:rPr>
              <a:t/>
            </a:r>
            <a:br>
              <a:rPr lang="pl-PL" sz="2400" b="1" dirty="0" smtClean="0">
                <a:solidFill>
                  <a:srgbClr val="C00000"/>
                </a:solidFill>
              </a:rPr>
            </a:br>
            <a:r>
              <a:rPr lang="pl-PL" sz="2400" b="1" dirty="0" smtClean="0">
                <a:solidFill>
                  <a:srgbClr val="C00000"/>
                </a:solidFill>
              </a:rPr>
              <a:t>„</a:t>
            </a:r>
            <a:r>
              <a:rPr lang="pl-PL" sz="2400" b="1" dirty="0">
                <a:solidFill>
                  <a:srgbClr val="C00000"/>
                </a:solidFill>
              </a:rPr>
              <a:t>Włącz myślenie – postaw na przedsiębiorczość”.</a:t>
            </a:r>
            <a:r>
              <a:rPr lang="pl-PL" sz="2400" b="1" dirty="0" smtClean="0">
                <a:solidFill>
                  <a:srgbClr val="C00000"/>
                </a:solidFill>
              </a:rPr>
              <a:t/>
            </a:r>
            <a:br>
              <a:rPr lang="pl-PL" sz="2400" b="1" dirty="0" smtClean="0">
                <a:solidFill>
                  <a:srgbClr val="C00000"/>
                </a:solidFill>
              </a:rPr>
            </a:br>
            <a:r>
              <a:rPr lang="pl-PL" sz="2400" b="1" dirty="0">
                <a:solidFill>
                  <a:srgbClr val="C00000"/>
                </a:solidFill>
              </a:rPr>
              <a:t>Gratulujemy Maciejowi Wiśniewskiemu, Annie Małek, Weronice Sułkowskie i Justynie Nieć</a:t>
            </a:r>
            <a:r>
              <a:rPr lang="pl-PL" sz="2400" b="1" dirty="0" smtClean="0">
                <a:solidFill>
                  <a:srgbClr val="C00000"/>
                </a:solidFill>
              </a:rPr>
              <a:t>!!!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46082" name="Picture 2" descr="p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132856"/>
            <a:ext cx="6372200" cy="4262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rostokąt 3"/>
          <p:cNvSpPr/>
          <p:nvPr/>
        </p:nvSpPr>
        <p:spPr>
          <a:xfrm>
            <a:off x="467544" y="6309320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Opiekę merytoryczną zapewnili: pani Anna Długosz i pan Tomasz Przyborowski</a:t>
            </a:r>
            <a:endParaRPr lang="pl-PL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83568" y="1988840"/>
            <a:ext cx="784887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C00000"/>
                </a:solidFill>
              </a:rPr>
              <a:t>W Gostyniu w dniach 9 -10 maja 2015 r. rozpoczął się </a:t>
            </a:r>
            <a:r>
              <a:rPr lang="pl-PL" sz="3200" b="1" dirty="0">
                <a:solidFill>
                  <a:srgbClr val="C00000"/>
                </a:solidFill>
              </a:rPr>
              <a:t>szosowy Puchar Polski</a:t>
            </a:r>
            <a:r>
              <a:rPr lang="pl-PL" sz="2800" dirty="0">
                <a:solidFill>
                  <a:srgbClr val="C00000"/>
                </a:solidFill>
              </a:rPr>
              <a:t>, </a:t>
            </a:r>
            <a:r>
              <a:rPr lang="pl-PL" sz="2800" dirty="0" smtClean="0">
                <a:solidFill>
                  <a:srgbClr val="C00000"/>
                </a:solidFill>
              </a:rPr>
              <a:t/>
            </a:r>
            <a:br>
              <a:rPr lang="pl-PL" sz="2800" dirty="0" smtClean="0">
                <a:solidFill>
                  <a:srgbClr val="C00000"/>
                </a:solidFill>
              </a:rPr>
            </a:br>
            <a:r>
              <a:rPr lang="pl-PL" sz="2800" dirty="0" smtClean="0"/>
              <a:t>będący </a:t>
            </a:r>
            <a:r>
              <a:rPr lang="pl-PL" sz="2800" dirty="0"/>
              <a:t>równocześnie Eliminacją do Ogólnopolskiej Olimpiady Młodzieży</a:t>
            </a:r>
            <a:r>
              <a:rPr lang="pl-PL" sz="2800" dirty="0" smtClean="0"/>
              <a:t>.</a:t>
            </a:r>
            <a:br>
              <a:rPr lang="pl-PL" sz="2800" dirty="0" smtClean="0"/>
            </a:br>
            <a:r>
              <a:rPr lang="pl-PL" sz="2800" dirty="0" smtClean="0"/>
              <a:t> </a:t>
            </a:r>
            <a:r>
              <a:rPr lang="pl-PL" sz="2800" dirty="0"/>
              <a:t>Pierwszego dnia zmagań w Mistrzostwach Wielkopolski rywalizowano w jeździe indywidualnej na czas, zwyciężczynią w kategorii Juniorów Dziewcząt została uczennica naszej szkoły – Agnieszka </a:t>
            </a:r>
            <a:r>
              <a:rPr lang="pl-PL" sz="2800" dirty="0" err="1"/>
              <a:t>Skalniak</a:t>
            </a:r>
            <a:r>
              <a:rPr lang="pl-PL" sz="2800" dirty="0"/>
              <a:t>.</a:t>
            </a:r>
          </a:p>
        </p:txBody>
      </p:sp>
      <p:sp>
        <p:nvSpPr>
          <p:cNvPr id="3" name="Prostokąt 2"/>
          <p:cNvSpPr/>
          <p:nvPr/>
        </p:nvSpPr>
        <p:spPr>
          <a:xfrm>
            <a:off x="539552" y="620688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</a:rPr>
              <a:t>Agnieszka </a:t>
            </a:r>
            <a:r>
              <a:rPr lang="pl-PL" sz="3200" b="1" dirty="0" err="1">
                <a:solidFill>
                  <a:srgbClr val="C00000"/>
                </a:solidFill>
              </a:rPr>
              <a:t>Skalniak</a:t>
            </a:r>
            <a:r>
              <a:rPr lang="pl-PL" sz="3200" b="1" dirty="0">
                <a:solidFill>
                  <a:srgbClr val="C00000"/>
                </a:solidFill>
              </a:rPr>
              <a:t> z IIB LO </a:t>
            </a:r>
            <a:r>
              <a:rPr lang="pl-PL" sz="3200" b="1" dirty="0" smtClean="0">
                <a:solidFill>
                  <a:srgbClr val="C00000"/>
                </a:solidFill>
              </a:rPr>
              <a:t/>
            </a:r>
            <a:br>
              <a:rPr lang="pl-PL" sz="3200" b="1" dirty="0" smtClean="0">
                <a:solidFill>
                  <a:srgbClr val="C00000"/>
                </a:solidFill>
              </a:rPr>
            </a:br>
            <a:r>
              <a:rPr lang="pl-PL" sz="3200" b="1" dirty="0" smtClean="0">
                <a:solidFill>
                  <a:srgbClr val="C00000"/>
                </a:solidFill>
              </a:rPr>
              <a:t>znowu </a:t>
            </a:r>
            <a:r>
              <a:rPr lang="pl-PL" sz="3200" b="1" dirty="0">
                <a:solidFill>
                  <a:srgbClr val="C00000"/>
                </a:solidFill>
              </a:rPr>
              <a:t>tryumfuje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260648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C00000"/>
                </a:solidFill>
              </a:rPr>
              <a:t>9.05.2015 r. uczniowie Powiatowego Zespołu </a:t>
            </a:r>
            <a:r>
              <a:rPr lang="pl-PL" sz="2400" b="1" dirty="0" smtClean="0">
                <a:solidFill>
                  <a:srgbClr val="C00000"/>
                </a:solidFill>
              </a:rPr>
              <a:t>Szkół</a:t>
            </a:r>
            <a:br>
              <a:rPr lang="pl-PL" sz="2400" b="1" dirty="0" smtClean="0">
                <a:solidFill>
                  <a:srgbClr val="C00000"/>
                </a:solidFill>
              </a:rPr>
            </a:br>
            <a:r>
              <a:rPr lang="pl-PL" sz="2400" b="1" dirty="0" smtClean="0">
                <a:solidFill>
                  <a:srgbClr val="C00000"/>
                </a:solidFill>
              </a:rPr>
              <a:t> </a:t>
            </a:r>
            <a:r>
              <a:rPr lang="pl-PL" sz="2400" b="1" dirty="0">
                <a:solidFill>
                  <a:srgbClr val="C00000"/>
                </a:solidFill>
              </a:rPr>
              <a:t>wraz z opiekunem mgr Angeliką Stoińską reprezentowali szkołę w VI Powiatowym Rajdzie Szlakami Jana Pawła II w Krynicy-Zdroju. </a:t>
            </a:r>
            <a:r>
              <a:rPr lang="pl-PL" sz="2400" b="1" dirty="0" smtClean="0">
                <a:solidFill>
                  <a:srgbClr val="C00000"/>
                </a:solidFill>
              </a:rPr>
              <a:t/>
            </a:r>
            <a:br>
              <a:rPr lang="pl-PL" sz="2400" b="1" dirty="0" smtClean="0">
                <a:solidFill>
                  <a:srgbClr val="C00000"/>
                </a:solidFill>
              </a:rPr>
            </a:br>
            <a:r>
              <a:rPr lang="pl-PL" sz="2400" b="1" dirty="0" smtClean="0">
                <a:solidFill>
                  <a:srgbClr val="C00000"/>
                </a:solidFill>
              </a:rPr>
              <a:t>Brali </a:t>
            </a:r>
            <a:r>
              <a:rPr lang="pl-PL" sz="2400" b="1" dirty="0">
                <a:solidFill>
                  <a:srgbClr val="C00000"/>
                </a:solidFill>
              </a:rPr>
              <a:t>udział w konkursie piosenki religijnej oraz wiedzy </a:t>
            </a:r>
            <a:r>
              <a:rPr lang="pl-PL" sz="2400" b="1" dirty="0" smtClean="0">
                <a:solidFill>
                  <a:srgbClr val="C00000"/>
                </a:solidFill>
              </a:rPr>
              <a:t/>
            </a:r>
            <a:br>
              <a:rPr lang="pl-PL" sz="2400" b="1" dirty="0" smtClean="0">
                <a:solidFill>
                  <a:srgbClr val="C00000"/>
                </a:solidFill>
              </a:rPr>
            </a:br>
            <a:r>
              <a:rPr lang="pl-PL" sz="2400" b="1" dirty="0" smtClean="0">
                <a:solidFill>
                  <a:srgbClr val="C00000"/>
                </a:solidFill>
              </a:rPr>
              <a:t>o </a:t>
            </a:r>
            <a:r>
              <a:rPr lang="pl-PL" sz="2400" b="1" dirty="0">
                <a:solidFill>
                  <a:srgbClr val="C00000"/>
                </a:solidFill>
              </a:rPr>
              <a:t>Janie Pawle II i szlakach papieskich. </a:t>
            </a:r>
          </a:p>
        </p:txBody>
      </p:sp>
      <p:pic>
        <p:nvPicPr>
          <p:cNvPr id="51202" name="Picture 2" descr="raj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5883" y="2690918"/>
            <a:ext cx="5016557" cy="3762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rostokąt 4"/>
          <p:cNvSpPr/>
          <p:nvPr/>
        </p:nvSpPr>
        <p:spPr>
          <a:xfrm>
            <a:off x="251520" y="2420888"/>
            <a:ext cx="33843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3200" b="1" dirty="0" smtClean="0">
              <a:solidFill>
                <a:srgbClr val="FFC000"/>
              </a:solidFill>
            </a:endParaRPr>
          </a:p>
          <a:p>
            <a:endParaRPr lang="pl-PL" sz="3200" b="1" dirty="0" smtClean="0">
              <a:solidFill>
                <a:srgbClr val="FFC000"/>
              </a:solidFill>
            </a:endParaRPr>
          </a:p>
          <a:p>
            <a:r>
              <a:rPr lang="pl-PL" sz="3200" b="1" dirty="0" smtClean="0">
                <a:solidFill>
                  <a:srgbClr val="FFC000"/>
                </a:solidFill>
              </a:rPr>
              <a:t>Nasza szkoła </a:t>
            </a:r>
            <a:br>
              <a:rPr lang="pl-PL" sz="3200" b="1" dirty="0" smtClean="0">
                <a:solidFill>
                  <a:srgbClr val="FFC000"/>
                </a:solidFill>
              </a:rPr>
            </a:br>
            <a:r>
              <a:rPr lang="pl-PL" sz="3200" b="1" dirty="0" smtClean="0">
                <a:solidFill>
                  <a:srgbClr val="FFC000"/>
                </a:solidFill>
              </a:rPr>
              <a:t>zajęła II miejsce</a:t>
            </a:r>
            <a:br>
              <a:rPr lang="pl-PL" sz="3200" b="1" dirty="0" smtClean="0">
                <a:solidFill>
                  <a:srgbClr val="FFC000"/>
                </a:solidFill>
              </a:rPr>
            </a:br>
            <a:endParaRPr lang="pl-PL" sz="32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1560" y="764704"/>
            <a:ext cx="784887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Dnia  </a:t>
            </a:r>
            <a:r>
              <a:rPr lang="pl-PL" sz="2800" b="1" dirty="0" smtClean="0">
                <a:solidFill>
                  <a:srgbClr val="FFC000"/>
                </a:solidFill>
              </a:rPr>
              <a:t>21 maja 2015 </a:t>
            </a:r>
            <a:r>
              <a:rPr lang="pl-PL" sz="2800" b="1" dirty="0" smtClean="0">
                <a:solidFill>
                  <a:srgbClr val="C00000"/>
                </a:solidFill>
              </a:rPr>
              <a:t>na stadionie w Nawojowej odbyła się Powiatowa </a:t>
            </a:r>
            <a:r>
              <a:rPr lang="pl-PL" sz="2800" b="1" dirty="0" err="1" smtClean="0">
                <a:solidFill>
                  <a:srgbClr val="C00000"/>
                </a:solidFill>
              </a:rPr>
              <a:t>Licealiada</a:t>
            </a:r>
            <a:r>
              <a:rPr lang="pl-PL" sz="2800" b="1" dirty="0" smtClean="0">
                <a:solidFill>
                  <a:srgbClr val="C00000"/>
                </a:solidFill>
              </a:rPr>
              <a:t> Młodzieży Szkolnej w Lekkiej Atletyce</a:t>
            </a:r>
            <a:br>
              <a:rPr lang="pl-PL" sz="2800" b="1" dirty="0" smtClean="0">
                <a:solidFill>
                  <a:srgbClr val="C00000"/>
                </a:solidFill>
              </a:rPr>
            </a:br>
            <a:r>
              <a:rPr lang="pl-PL" sz="2800" b="1" dirty="0" smtClean="0">
                <a:solidFill>
                  <a:srgbClr val="C00000"/>
                </a:solidFill>
              </a:rPr>
              <a:t> Dziewcząt i Chłopców.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2400" b="1" dirty="0" smtClean="0">
                <a:solidFill>
                  <a:srgbClr val="FFC000"/>
                </a:solidFill>
              </a:rPr>
              <a:t>Powiatowy Zespół Szkół był reprezentowany przez:</a:t>
            </a:r>
            <a:endParaRPr lang="pl-PL" sz="2400" b="1" dirty="0">
              <a:solidFill>
                <a:srgbClr val="FFC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971600" y="321297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2400" b="1" u="sng" dirty="0" smtClean="0">
                <a:solidFill>
                  <a:srgbClr val="FFC000"/>
                </a:solidFill>
              </a:rPr>
              <a:t>dziewczęta: </a:t>
            </a:r>
            <a:r>
              <a:rPr lang="pl-PL" sz="2400" b="1" dirty="0" smtClean="0"/>
              <a:t> </a:t>
            </a:r>
            <a:br>
              <a:rPr lang="pl-PL" sz="2400" b="1" dirty="0" smtClean="0"/>
            </a:br>
            <a:r>
              <a:rPr lang="pl-PL" sz="2400" b="1" dirty="0" smtClean="0"/>
              <a:t>Joanna Świerczek 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b="1" u="sng" dirty="0" smtClean="0">
                <a:solidFill>
                  <a:srgbClr val="FFC000"/>
                </a:solidFill>
              </a:rPr>
              <a:t>chłopcy: </a:t>
            </a:r>
            <a:r>
              <a:rPr lang="pl-PL" sz="2400" b="1" u="sng" dirty="0" smtClean="0"/>
              <a:t/>
            </a:r>
            <a:br>
              <a:rPr lang="pl-PL" sz="2400" b="1" u="sng" dirty="0" smtClean="0"/>
            </a:br>
            <a:r>
              <a:rPr lang="pl-PL" sz="2400" b="1" dirty="0" smtClean="0"/>
              <a:t> Andrzej </a:t>
            </a:r>
            <a:r>
              <a:rPr lang="pl-PL" sz="2400" b="1" dirty="0" err="1" smtClean="0"/>
              <a:t>Gołyźniak</a:t>
            </a:r>
            <a:r>
              <a:rPr lang="pl-PL" sz="2400" b="1" dirty="0" smtClean="0"/>
              <a:t> </a:t>
            </a:r>
            <a:endParaRPr lang="pl-PL" sz="2400" dirty="0" smtClean="0"/>
          </a:p>
          <a:p>
            <a:pPr algn="ctr"/>
            <a:r>
              <a:rPr lang="pl-PL" sz="2400" b="1" dirty="0" smtClean="0"/>
              <a:t>Dawid </a:t>
            </a:r>
            <a:r>
              <a:rPr lang="pl-PL" sz="2400" b="1" dirty="0" err="1" smtClean="0"/>
              <a:t>Skarłosz</a:t>
            </a:r>
            <a:r>
              <a:rPr lang="pl-PL" sz="2400" b="1" dirty="0" smtClean="0"/>
              <a:t> </a:t>
            </a:r>
            <a:endParaRPr lang="pl-PL" sz="2400" dirty="0" smtClean="0"/>
          </a:p>
          <a:p>
            <a:pPr algn="ctr"/>
            <a:r>
              <a:rPr lang="pl-PL" sz="2400" b="1" dirty="0" smtClean="0"/>
              <a:t>Piotr Plata</a:t>
            </a:r>
            <a:endParaRPr lang="pl-PL" sz="2400" dirty="0" smtClean="0"/>
          </a:p>
          <a:p>
            <a:pPr algn="ctr"/>
            <a:r>
              <a:rPr lang="pl-PL" sz="2400" dirty="0" smtClean="0"/>
              <a:t>Maciej Wiśniewski</a:t>
            </a:r>
            <a:br>
              <a:rPr lang="pl-PL" sz="2400" dirty="0" smtClean="0"/>
            </a:br>
            <a:r>
              <a:rPr lang="pl-PL" sz="2400" dirty="0" smtClean="0"/>
              <a:t>Paweł </a:t>
            </a:r>
            <a:r>
              <a:rPr lang="pl-PL" sz="2400" dirty="0" err="1" smtClean="0"/>
              <a:t>Hadała</a:t>
            </a:r>
            <a:endParaRPr lang="pl-PL" sz="2400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899592" y="908720"/>
            <a:ext cx="76328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rgbClr val="FFC000"/>
                </a:solidFill>
              </a:rPr>
              <a:t>22 maja 2015 r.</a:t>
            </a:r>
            <a:r>
              <a:rPr lang="pl-PL" sz="3600" dirty="0">
                <a:solidFill>
                  <a:srgbClr val="FFC000"/>
                </a:solidFill>
              </a:rPr>
              <a:t> </a:t>
            </a:r>
            <a:r>
              <a:rPr lang="pl-PL" sz="3600" dirty="0"/>
              <a:t>uczeń naszej szkoły </a:t>
            </a:r>
            <a:r>
              <a:rPr lang="pl-PL" sz="3600" b="1" dirty="0">
                <a:solidFill>
                  <a:srgbClr val="C00000"/>
                </a:solidFill>
              </a:rPr>
              <a:t>Andrzej </a:t>
            </a:r>
            <a:r>
              <a:rPr lang="pl-PL" sz="3600" b="1" dirty="0" err="1">
                <a:solidFill>
                  <a:srgbClr val="C00000"/>
                </a:solidFill>
              </a:rPr>
              <a:t>Gołyźniak</a:t>
            </a:r>
            <a:r>
              <a:rPr lang="pl-PL" sz="3600" b="1" dirty="0">
                <a:solidFill>
                  <a:srgbClr val="C00000"/>
                </a:solidFill>
              </a:rPr>
              <a:t> </a:t>
            </a:r>
            <a:r>
              <a:rPr lang="pl-PL" sz="3600" dirty="0" smtClean="0">
                <a:solidFill>
                  <a:srgbClr val="C00000"/>
                </a:solidFill>
              </a:rPr>
              <a:t/>
            </a:r>
            <a:br>
              <a:rPr lang="pl-PL" sz="3600" dirty="0" smtClean="0">
                <a:solidFill>
                  <a:srgbClr val="C00000"/>
                </a:solidFill>
              </a:rPr>
            </a:br>
            <a:r>
              <a:rPr lang="pl-PL" sz="3600" dirty="0" smtClean="0"/>
              <a:t>w </a:t>
            </a:r>
            <a:r>
              <a:rPr lang="pl-PL" sz="3600" dirty="0"/>
              <a:t>ramach akcji 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b="1" dirty="0" smtClean="0"/>
              <a:t>CAŁA </a:t>
            </a:r>
            <a:r>
              <a:rPr lang="pl-PL" sz="3600" b="1" dirty="0"/>
              <a:t>POLSKA BIEGA</a:t>
            </a:r>
            <a:r>
              <a:rPr lang="pl-PL" sz="3600" dirty="0"/>
              <a:t> 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b="1" dirty="0" smtClean="0">
                <a:solidFill>
                  <a:srgbClr val="FFC000"/>
                </a:solidFill>
              </a:rPr>
              <a:t>zajął</a:t>
            </a:r>
            <a:r>
              <a:rPr lang="pl-PL" sz="3600" b="1" dirty="0">
                <a:solidFill>
                  <a:srgbClr val="FFC000"/>
                </a:solidFill>
              </a:rPr>
              <a:t> </a:t>
            </a:r>
            <a:r>
              <a:rPr lang="pl-PL" sz="3600" b="1" dirty="0" smtClean="0">
                <a:solidFill>
                  <a:srgbClr val="FFC000"/>
                </a:solidFill>
              </a:rPr>
              <a:t>I miejsce</a:t>
            </a:r>
            <a:br>
              <a:rPr lang="pl-PL" sz="3600" b="1" dirty="0" smtClean="0">
                <a:solidFill>
                  <a:srgbClr val="FFC000"/>
                </a:solidFill>
              </a:rPr>
            </a:br>
            <a:r>
              <a:rPr lang="pl-PL" sz="3600" dirty="0"/>
              <a:t> w biegach przełajowych na 3 km 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>w</a:t>
            </a:r>
            <a:r>
              <a:rPr lang="pl-PL" sz="3600" dirty="0"/>
              <a:t> </a:t>
            </a:r>
            <a:r>
              <a:rPr lang="pl-PL" sz="3600" b="1" dirty="0"/>
              <a:t>VI Przełajowym Bieg Gminy Nawojowa </a:t>
            </a:r>
            <a:r>
              <a:rPr lang="pl-PL" sz="3600" dirty="0"/>
              <a:t>w Nawojowej. 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11560" y="476672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C00000"/>
                </a:solidFill>
              </a:rPr>
              <a:t>Wyróżnienie w Ogólnopolskim Konkursie </a:t>
            </a:r>
            <a:br>
              <a:rPr lang="pl-PL" sz="3600" b="1" dirty="0" smtClean="0">
                <a:solidFill>
                  <a:srgbClr val="C00000"/>
                </a:solidFill>
              </a:rPr>
            </a:br>
            <a:r>
              <a:rPr lang="pl-PL" sz="3600" b="1" dirty="0" smtClean="0">
                <a:solidFill>
                  <a:srgbClr val="C00000"/>
                </a:solidFill>
              </a:rPr>
              <a:t>„Na najlepszy przepis kulinarny wykorzystujące polskie produkty „</a:t>
            </a:r>
            <a:endParaRPr lang="pl-PL" sz="3600" b="1" dirty="0">
              <a:solidFill>
                <a:srgbClr val="C00000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55576" y="3140968"/>
            <a:ext cx="770485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FFC000"/>
                </a:solidFill>
                <a:latin typeface="Adobe Caslon Pro Bold" pitchFamily="18" charset="0"/>
              </a:rPr>
              <a:t>Spośród 77 zespołów </a:t>
            </a:r>
            <a:r>
              <a:rPr lang="pl-PL" sz="3200" b="1" dirty="0" smtClean="0">
                <a:latin typeface="Adobe Caslon Pro Bold" pitchFamily="18" charset="0"/>
              </a:rPr>
              <a:t>zgłoszonych  do konkursu, </a:t>
            </a:r>
            <a:r>
              <a:rPr lang="pl-PL" sz="3200" b="1" dirty="0" smtClean="0">
                <a:solidFill>
                  <a:srgbClr val="FFC000"/>
                </a:solidFill>
                <a:latin typeface="Adobe Caslon Pro Bold" pitchFamily="18" charset="0"/>
              </a:rPr>
              <a:t>jury w II etapie wybrało 10</a:t>
            </a:r>
            <a:r>
              <a:rPr lang="pl-PL" sz="3200" b="1" dirty="0" smtClean="0">
                <a:latin typeface="Adobe Caslon Pro Bold" pitchFamily="18" charset="0"/>
              </a:rPr>
              <a:t> </a:t>
            </a:r>
            <a:br>
              <a:rPr lang="pl-PL" sz="3200" b="1" dirty="0" smtClean="0">
                <a:latin typeface="Adobe Caslon Pro Bold" pitchFamily="18" charset="0"/>
              </a:rPr>
            </a:br>
            <a:r>
              <a:rPr lang="pl-PL" sz="3200" b="1" dirty="0" smtClean="0">
                <a:latin typeface="Adobe Caslon Pro Bold" pitchFamily="18" charset="0"/>
              </a:rPr>
              <a:t>które spotkały się w</a:t>
            </a:r>
          </a:p>
          <a:p>
            <a:pPr algn="ctr"/>
            <a:r>
              <a:rPr lang="pl-PL" sz="3200" b="1" dirty="0" smtClean="0">
                <a:latin typeface="Adobe Caslon Pro Bold" pitchFamily="18" charset="0"/>
              </a:rPr>
              <a:t> </a:t>
            </a:r>
            <a:r>
              <a:rPr lang="pl-PL" sz="3600" b="1" dirty="0" smtClean="0">
                <a:solidFill>
                  <a:srgbClr val="C00000"/>
                </a:solidFill>
                <a:latin typeface="Adobe Caslon Pro Bold" pitchFamily="18" charset="0"/>
              </a:rPr>
              <a:t>finale ogólnopolskim</a:t>
            </a:r>
            <a:r>
              <a:rPr lang="pl-PL" sz="3600" b="1" dirty="0" smtClean="0">
                <a:latin typeface="Adobe Caslon Pro Bold" pitchFamily="18" charset="0"/>
              </a:rPr>
              <a:t> </a:t>
            </a:r>
            <a:r>
              <a:rPr lang="pl-PL" sz="3200" b="1" dirty="0" smtClean="0">
                <a:latin typeface="Adobe Caslon Pro Bold" pitchFamily="18" charset="0"/>
              </a:rPr>
              <a:t/>
            </a:r>
            <a:br>
              <a:rPr lang="pl-PL" sz="3200" b="1" dirty="0" smtClean="0">
                <a:latin typeface="Adobe Caslon Pro Bold" pitchFamily="18" charset="0"/>
              </a:rPr>
            </a:br>
            <a:r>
              <a:rPr lang="pl-PL" sz="3200" b="1" dirty="0" smtClean="0">
                <a:latin typeface="Adobe Caslon Pro Bold" pitchFamily="18" charset="0"/>
              </a:rPr>
              <a:t>w Warszawie i gotowały na żywo w Akademii Efektywnej Przedsiębiorczości </a:t>
            </a:r>
            <a:br>
              <a:rPr lang="pl-PL" sz="3200" b="1" dirty="0" smtClean="0">
                <a:latin typeface="Adobe Caslon Pro Bold" pitchFamily="18" charset="0"/>
              </a:rPr>
            </a:br>
            <a:r>
              <a:rPr lang="pl-PL" sz="3200" b="1" dirty="0" smtClean="0">
                <a:latin typeface="Adobe Caslon Pro Bold" pitchFamily="18" charset="0"/>
              </a:rPr>
              <a:t>w Hali Makro </a:t>
            </a:r>
            <a:endParaRPr lang="pl-PL" sz="3200" b="1" dirty="0">
              <a:latin typeface="Adobe Caslon Pro Bold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619672" y="19168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467544" y="404664"/>
            <a:ext cx="828092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chemeClr val="bg2">
                    <a:lumMod val="50000"/>
                  </a:schemeClr>
                </a:solidFill>
              </a:rPr>
              <a:t>Nasze uczennice </a:t>
            </a:r>
            <a:r>
              <a:rPr lang="pl-PL" sz="2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pl-PL" sz="2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3200" b="1" dirty="0" smtClean="0">
                <a:solidFill>
                  <a:schemeClr val="bg2">
                    <a:lumMod val="50000"/>
                  </a:schemeClr>
                </a:solidFill>
              </a:rPr>
              <a:t>Klaudia </a:t>
            </a:r>
            <a:r>
              <a:rPr lang="pl-PL" sz="3200" b="1" dirty="0">
                <a:solidFill>
                  <a:schemeClr val="bg2">
                    <a:lumMod val="50000"/>
                  </a:schemeClr>
                </a:solidFill>
              </a:rPr>
              <a:t>Polańska i Zuzanna Kmiecik </a:t>
            </a:r>
            <a:r>
              <a:rPr lang="pl-PL" sz="2800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pl-PL" sz="28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2800" b="1" dirty="0" smtClean="0">
                <a:solidFill>
                  <a:schemeClr val="bg2">
                    <a:lumMod val="50000"/>
                  </a:schemeClr>
                </a:solidFill>
              </a:rPr>
              <a:t>z </a:t>
            </a:r>
            <a:r>
              <a:rPr lang="pl-PL" sz="2800" b="1" dirty="0">
                <a:solidFill>
                  <a:schemeClr val="bg2">
                    <a:lumMod val="50000"/>
                  </a:schemeClr>
                </a:solidFill>
              </a:rPr>
              <a:t>klasy I</a:t>
            </a:r>
            <a:r>
              <a:rPr lang="pl-PL" sz="2800" dirty="0">
                <a:solidFill>
                  <a:schemeClr val="bg2">
                    <a:lumMod val="50000"/>
                  </a:schemeClr>
                </a:solidFill>
              </a:rPr>
              <a:t> Technikum Żywienia </a:t>
            </a:r>
            <a:r>
              <a:rPr lang="pl-PL" sz="2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pl-PL" sz="2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2800" dirty="0" smtClean="0">
                <a:solidFill>
                  <a:schemeClr val="bg2">
                    <a:lumMod val="50000"/>
                  </a:schemeClr>
                </a:solidFill>
              </a:rPr>
              <a:t>i </a:t>
            </a:r>
            <a:r>
              <a:rPr lang="pl-PL" sz="2800" dirty="0">
                <a:solidFill>
                  <a:schemeClr val="bg2">
                    <a:lumMod val="50000"/>
                  </a:schemeClr>
                </a:solidFill>
              </a:rPr>
              <a:t>Usług Gastronomicznych otrzymały w finale Konkursu </a:t>
            </a:r>
            <a:r>
              <a:rPr lang="pl-PL" sz="2800" b="1" dirty="0">
                <a:solidFill>
                  <a:srgbClr val="C00000"/>
                </a:solidFill>
              </a:rPr>
              <a:t>Wyróżnienie </a:t>
            </a:r>
            <a:r>
              <a:rPr lang="pl-PL" sz="2800" dirty="0" smtClean="0">
                <a:solidFill>
                  <a:schemeClr val="bg2">
                    <a:lumMod val="50000"/>
                  </a:schemeClr>
                </a:solidFill>
              </a:rPr>
              <a:t> za </a:t>
            </a:r>
            <a:r>
              <a:rPr lang="pl-PL" sz="2800" dirty="0">
                <a:solidFill>
                  <a:schemeClr val="bg2">
                    <a:lumMod val="50000"/>
                  </a:schemeClr>
                </a:solidFill>
              </a:rPr>
              <a:t>najlepszy przepis kulinarny wykorzystujący polskie produkty. </a:t>
            </a:r>
            <a:r>
              <a:rPr lang="pl-PL" sz="2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pl-PL" sz="2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3200" dirty="0" smtClean="0">
                <a:solidFill>
                  <a:srgbClr val="C00000"/>
                </a:solidFill>
              </a:rPr>
              <a:t>Tym </a:t>
            </a:r>
            <a:r>
              <a:rPr lang="pl-PL" sz="3200" dirty="0">
                <a:solidFill>
                  <a:srgbClr val="C00000"/>
                </a:solidFill>
              </a:rPr>
              <a:t>samym uplasowały się na </a:t>
            </a:r>
            <a:r>
              <a:rPr lang="pl-PL" sz="3200" b="1" dirty="0">
                <a:solidFill>
                  <a:srgbClr val="C00000"/>
                </a:solidFill>
              </a:rPr>
              <a:t>IV miejscu </a:t>
            </a:r>
            <a:endParaRPr lang="pl-PL" sz="3200" b="1" dirty="0" smtClean="0">
              <a:solidFill>
                <a:srgbClr val="C00000"/>
              </a:solidFill>
            </a:endParaRPr>
          </a:p>
          <a:p>
            <a:pPr algn="ctr"/>
            <a:r>
              <a:rPr lang="pl-PL" sz="3200" dirty="0" smtClean="0">
                <a:solidFill>
                  <a:srgbClr val="C00000"/>
                </a:solidFill>
              </a:rPr>
              <a:t>w </a:t>
            </a:r>
            <a:r>
              <a:rPr lang="pl-PL" sz="3200" dirty="0">
                <a:solidFill>
                  <a:srgbClr val="C00000"/>
                </a:solidFill>
              </a:rPr>
              <a:t>klasyfikacji ogólnopolskiej, zaraz za najlepszymi szkołami z Gorzowa Wielkopolskiego, Wrocławia, Olsztyna</a:t>
            </a:r>
            <a:r>
              <a:rPr lang="pl-PL" sz="2800" dirty="0">
                <a:solidFill>
                  <a:srgbClr val="C00000"/>
                </a:solidFill>
              </a:rPr>
              <a:t>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2" name="Picture 6" descr="DSC_03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988840"/>
            <a:ext cx="5431066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5300" name="Picture 4" descr="DSC_02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21088"/>
            <a:ext cx="3279132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5306" name="Picture 10" descr="DSC_00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228" y="260648"/>
            <a:ext cx="4508809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67544" y="332656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rgbClr val="C00000"/>
                </a:solidFill>
              </a:rPr>
              <a:t>I miejsce i Wyróżnienie na XI Przeglądzie Artystycznego Dorobku Dzieci i Młodzieży </a:t>
            </a:r>
            <a:r>
              <a:rPr lang="pl-PL" sz="3600" b="1" dirty="0" err="1">
                <a:solidFill>
                  <a:srgbClr val="C00000"/>
                </a:solidFill>
              </a:rPr>
              <a:t>PADDiM</a:t>
            </a:r>
            <a:r>
              <a:rPr lang="pl-PL" sz="3600" b="1" dirty="0">
                <a:solidFill>
                  <a:srgbClr val="C00000"/>
                </a:solidFill>
              </a:rPr>
              <a:t> 2015</a:t>
            </a:r>
          </a:p>
        </p:txBody>
      </p:sp>
      <p:sp>
        <p:nvSpPr>
          <p:cNvPr id="6" name="Prostokąt 5"/>
          <p:cNvSpPr/>
          <p:nvPr/>
        </p:nvSpPr>
        <p:spPr>
          <a:xfrm>
            <a:off x="539552" y="2852936"/>
            <a:ext cx="80648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/>
              <a:t>Serdeczne gratulacje dla</a:t>
            </a:r>
          </a:p>
          <a:p>
            <a:pPr algn="ctr"/>
            <a:r>
              <a:rPr lang="pl-PL" sz="4000" b="1" dirty="0">
                <a:solidFill>
                  <a:srgbClr val="C00000"/>
                </a:solidFill>
              </a:rPr>
              <a:t>Ani Małek za zdobycie </a:t>
            </a:r>
            <a:r>
              <a:rPr lang="pl-PL" sz="4000" b="1" dirty="0">
                <a:solidFill>
                  <a:srgbClr val="FFC000"/>
                </a:solidFill>
              </a:rPr>
              <a:t>I miejsca </a:t>
            </a:r>
            <a:r>
              <a:rPr lang="pl-PL" sz="4000" b="1" dirty="0">
                <a:solidFill>
                  <a:srgbClr val="C00000"/>
                </a:solidFill>
              </a:rPr>
              <a:t>w kategorii muzyka – zespół </a:t>
            </a:r>
            <a:r>
              <a:rPr lang="pl-PL" sz="4000" b="1" dirty="0" smtClean="0">
                <a:solidFill>
                  <a:srgbClr val="C00000"/>
                </a:solidFill>
              </a:rPr>
              <a:t>wokalny</a:t>
            </a:r>
            <a:endParaRPr lang="pl-PL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2" y="260648"/>
            <a:ext cx="8352928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rgbClr val="FFC000"/>
                </a:solidFill>
              </a:rPr>
              <a:t>09.10.2014 r.</a:t>
            </a:r>
            <a:r>
              <a:rPr lang="pl-PL" dirty="0"/>
              <a:t> </a:t>
            </a:r>
            <a:r>
              <a:rPr lang="pl-PL" sz="2400" dirty="0"/>
              <a:t>w Łącku odbyły się 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b="1" dirty="0" smtClean="0">
                <a:solidFill>
                  <a:srgbClr val="C00000"/>
                </a:solidFill>
              </a:rPr>
              <a:t>Mistrzostwa </a:t>
            </a:r>
            <a:r>
              <a:rPr lang="pl-PL" sz="2400" b="1" dirty="0">
                <a:solidFill>
                  <a:srgbClr val="C00000"/>
                </a:solidFill>
              </a:rPr>
              <a:t>Powiatu Szkół </a:t>
            </a:r>
            <a:r>
              <a:rPr lang="pl-PL" sz="2400" b="1" dirty="0" err="1">
                <a:solidFill>
                  <a:srgbClr val="C00000"/>
                </a:solidFill>
              </a:rPr>
              <a:t>Ponadgimnazjalnych</a:t>
            </a:r>
            <a:r>
              <a:rPr lang="pl-PL" sz="2400" b="1" dirty="0">
                <a:solidFill>
                  <a:srgbClr val="C00000"/>
                </a:solidFill>
              </a:rPr>
              <a:t> </a:t>
            </a:r>
            <a:r>
              <a:rPr lang="pl-PL" sz="2400" b="1" dirty="0" smtClean="0">
                <a:solidFill>
                  <a:srgbClr val="C00000"/>
                </a:solidFill>
              </a:rPr>
              <a:t/>
            </a:r>
            <a:br>
              <a:rPr lang="pl-PL" sz="2400" b="1" dirty="0" smtClean="0">
                <a:solidFill>
                  <a:srgbClr val="C00000"/>
                </a:solidFill>
              </a:rPr>
            </a:br>
            <a:r>
              <a:rPr lang="pl-PL" sz="2400" b="1" dirty="0" smtClean="0">
                <a:solidFill>
                  <a:srgbClr val="C00000"/>
                </a:solidFill>
              </a:rPr>
              <a:t>w </a:t>
            </a:r>
            <a:r>
              <a:rPr lang="pl-PL" sz="2400" b="1" dirty="0">
                <a:solidFill>
                  <a:srgbClr val="C00000"/>
                </a:solidFill>
              </a:rPr>
              <a:t>Piłce Nożnej Halowej</a:t>
            </a:r>
            <a:r>
              <a:rPr lang="pl-PL" sz="2400" dirty="0" smtClean="0">
                <a:solidFill>
                  <a:srgbClr val="C00000"/>
                </a:solidFill>
              </a:rPr>
              <a:t>.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 </a:t>
            </a:r>
            <a:r>
              <a:rPr lang="pl-PL" sz="2400" dirty="0"/>
              <a:t>W zawodach startowało 10 szkół </a:t>
            </a:r>
            <a:r>
              <a:rPr lang="pl-PL" sz="2400" dirty="0" err="1" smtClean="0"/>
              <a:t>ponadgimnazjalnych</a:t>
            </a:r>
            <a:r>
              <a:rPr lang="pl-PL" sz="2400" dirty="0" smtClean="0"/>
              <a:t>.</a:t>
            </a:r>
            <a:endParaRPr lang="pl-PL" sz="2400" dirty="0"/>
          </a:p>
          <a:p>
            <a:pPr algn="ctr"/>
            <a:r>
              <a:rPr lang="pl-PL" sz="2400" dirty="0"/>
              <a:t>Nasi uczniowie uzyskali </a:t>
            </a:r>
            <a:r>
              <a:rPr lang="pl-PL" sz="2400" b="1" dirty="0">
                <a:solidFill>
                  <a:srgbClr val="C00000"/>
                </a:solidFill>
              </a:rPr>
              <a:t>8 lokatę</a:t>
            </a:r>
            <a:r>
              <a:rPr lang="pl-PL" sz="2400" dirty="0">
                <a:solidFill>
                  <a:srgbClr val="C00000"/>
                </a:solidFill>
              </a:rPr>
              <a:t>, </a:t>
            </a:r>
            <a:r>
              <a:rPr lang="pl-PL" sz="2400" dirty="0"/>
              <a:t>a szkołę reprezentowali </a:t>
            </a:r>
            <a:r>
              <a:rPr lang="pl-PL" sz="2400" dirty="0" smtClean="0"/>
              <a:t>:</a:t>
            </a:r>
            <a:br>
              <a:rPr lang="pl-PL" sz="2400" dirty="0" smtClean="0"/>
            </a:br>
            <a:endParaRPr lang="pl-PL" sz="2400" dirty="0"/>
          </a:p>
          <a:p>
            <a:r>
              <a:rPr lang="pl-PL" sz="2500" dirty="0"/>
              <a:t>Paweł </a:t>
            </a:r>
            <a:r>
              <a:rPr lang="pl-PL" sz="2500" dirty="0" err="1"/>
              <a:t>Hadała</a:t>
            </a:r>
            <a:endParaRPr lang="pl-PL" sz="2500" dirty="0"/>
          </a:p>
          <a:p>
            <a:r>
              <a:rPr lang="pl-PL" sz="2500" dirty="0"/>
              <a:t>Piotr Plata</a:t>
            </a:r>
          </a:p>
          <a:p>
            <a:r>
              <a:rPr lang="pl-PL" sz="2500" dirty="0"/>
              <a:t>Andrzej </a:t>
            </a:r>
            <a:r>
              <a:rPr lang="pl-PL" sz="2500" dirty="0" err="1"/>
              <a:t>Gołyźniak</a:t>
            </a:r>
            <a:endParaRPr lang="pl-PL" sz="2500" dirty="0"/>
          </a:p>
          <a:p>
            <a:r>
              <a:rPr lang="pl-PL" sz="2500" dirty="0"/>
              <a:t>Arkadiusz Podgórni</a:t>
            </a:r>
          </a:p>
          <a:p>
            <a:r>
              <a:rPr lang="pl-PL" sz="2500" dirty="0"/>
              <a:t>Damian </a:t>
            </a:r>
            <a:r>
              <a:rPr lang="pl-PL" sz="2500" dirty="0" smtClean="0"/>
              <a:t>Stachura</a:t>
            </a:r>
            <a:endParaRPr lang="pl-PL" sz="2500" dirty="0"/>
          </a:p>
          <a:p>
            <a:r>
              <a:rPr lang="pl-PL" sz="2500" dirty="0"/>
              <a:t>Kacper Żelasko</a:t>
            </a:r>
          </a:p>
          <a:p>
            <a:r>
              <a:rPr lang="pl-PL" sz="2500" dirty="0"/>
              <a:t>Marcin </a:t>
            </a:r>
            <a:r>
              <a:rPr lang="pl-PL" sz="2500" dirty="0" err="1" smtClean="0"/>
              <a:t>Fuczko</a:t>
            </a:r>
            <a:endParaRPr lang="pl-PL" sz="2500" dirty="0"/>
          </a:p>
          <a:p>
            <a:r>
              <a:rPr lang="pl-PL" sz="2500" dirty="0"/>
              <a:t>Marek Turek</a:t>
            </a:r>
          </a:p>
          <a:p>
            <a:r>
              <a:rPr lang="pl-PL" sz="2500" dirty="0"/>
              <a:t>Arkadiusz Wielocha</a:t>
            </a:r>
          </a:p>
          <a:p>
            <a:r>
              <a:rPr lang="pl-PL" sz="2500" dirty="0"/>
              <a:t>Mariusz </a:t>
            </a:r>
            <a:r>
              <a:rPr lang="pl-PL" sz="2500" dirty="0" smtClean="0"/>
              <a:t>Łukasik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					</a:t>
            </a:r>
            <a:r>
              <a:rPr lang="pl-PL" sz="2000" dirty="0" smtClean="0"/>
              <a:t>opiekun </a:t>
            </a:r>
            <a:r>
              <a:rPr lang="pl-PL" sz="2000" dirty="0"/>
              <a:t>mgr Beata Prusak</a:t>
            </a:r>
          </a:p>
        </p:txBody>
      </p:sp>
      <p:pic>
        <p:nvPicPr>
          <p:cNvPr id="3" name="Obraz 2" descr="chłopc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2564904"/>
            <a:ext cx="5368643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043608" y="764704"/>
            <a:ext cx="70567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C00000"/>
                </a:solidFill>
              </a:rPr>
              <a:t>Marysi Owsianki, Oskara Tokarczyka i Kuby </a:t>
            </a:r>
            <a:r>
              <a:rPr lang="pl-PL" sz="4000" b="1" dirty="0" err="1" smtClean="0">
                <a:solidFill>
                  <a:srgbClr val="C00000"/>
                </a:solidFill>
              </a:rPr>
              <a:t>Hojniaka</a:t>
            </a:r>
            <a:r>
              <a:rPr lang="pl-PL" sz="4000" b="1" dirty="0" smtClean="0">
                <a:solidFill>
                  <a:srgbClr val="C00000"/>
                </a:solidFill>
              </a:rPr>
              <a:t> oraz ich przyjaciół </a:t>
            </a:r>
            <a:br>
              <a:rPr lang="pl-PL" sz="4000" b="1" dirty="0" smtClean="0">
                <a:solidFill>
                  <a:srgbClr val="C00000"/>
                </a:solidFill>
              </a:rPr>
            </a:br>
            <a:r>
              <a:rPr lang="pl-PL" sz="4000" b="1" dirty="0" smtClean="0">
                <a:solidFill>
                  <a:srgbClr val="C00000"/>
                </a:solidFill>
              </a:rPr>
              <a:t>Kajetana Obidowskiego </a:t>
            </a:r>
            <a:br>
              <a:rPr lang="pl-PL" sz="4000" b="1" dirty="0" smtClean="0">
                <a:solidFill>
                  <a:srgbClr val="C00000"/>
                </a:solidFill>
              </a:rPr>
            </a:br>
            <a:r>
              <a:rPr lang="pl-PL" sz="4000" b="1" dirty="0" smtClean="0">
                <a:solidFill>
                  <a:srgbClr val="C00000"/>
                </a:solidFill>
              </a:rPr>
              <a:t>i Tomka Zygmunta</a:t>
            </a:r>
            <a:br>
              <a:rPr lang="pl-PL" sz="4000" b="1" dirty="0" smtClean="0">
                <a:solidFill>
                  <a:srgbClr val="C00000"/>
                </a:solidFill>
              </a:rPr>
            </a:br>
            <a:r>
              <a:rPr lang="pl-PL" sz="4000" dirty="0" smtClean="0"/>
              <a:t> czyli zespołu </a:t>
            </a:r>
            <a:r>
              <a:rPr lang="pl-PL" sz="4000" b="1" dirty="0" err="1" smtClean="0">
                <a:solidFill>
                  <a:srgbClr val="FFC000"/>
                </a:solidFill>
              </a:rPr>
              <a:t>Extinct</a:t>
            </a:r>
            <a:r>
              <a:rPr lang="pl-PL" sz="4000" b="1" dirty="0" smtClean="0"/>
              <a:t>, </a:t>
            </a:r>
            <a:r>
              <a:rPr lang="pl-PL" sz="4000" dirty="0" smtClean="0"/>
              <a:t>którzy zdobyli wyróżnienie ufundowane przez CH Pasaż Krynicki</a:t>
            </a:r>
            <a:endParaRPr lang="pl-PL" sz="4000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aureaci XI PADDiM 2015. Trzy nagrody główne.  - zdjęcie #1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7630648" cy="5722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Laureaci XI PADDiM 2015. Trzy nagrody główne.  - zdjęcie #2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20688"/>
            <a:ext cx="7510636" cy="5632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99592" y="548680"/>
            <a:ext cx="748883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FFC000"/>
                </a:solidFill>
              </a:rPr>
              <a:t>11 czerwca 2015 </a:t>
            </a:r>
            <a:r>
              <a:rPr lang="pl-PL" sz="3200" dirty="0"/>
              <a:t>roku w świetlicy </a:t>
            </a:r>
            <a:r>
              <a:rPr lang="pl-PL" sz="3200" dirty="0" smtClean="0"/>
              <a:t>ZSEM</a:t>
            </a:r>
            <a:br>
              <a:rPr lang="pl-PL" sz="3200" dirty="0" smtClean="0"/>
            </a:br>
            <a:r>
              <a:rPr lang="pl-PL" sz="3200" dirty="0" smtClean="0"/>
              <a:t> </a:t>
            </a:r>
            <a:r>
              <a:rPr lang="pl-PL" sz="3200" dirty="0"/>
              <a:t>w Nowym Sączu odbył się panel dyskusyjny podsumowujący projekt edukacyjny SOS dla Sądecczyzny II edycja dla powiatu. W dyskusji na tematy ekologiczne w odniesieniu do naszego regionu wzięła udział młodzież ze szkół Powiatu Nowosądeckiego. </a:t>
            </a:r>
          </a:p>
        </p:txBody>
      </p:sp>
      <p:sp>
        <p:nvSpPr>
          <p:cNvPr id="3" name="Prostokąt 2"/>
          <p:cNvSpPr/>
          <p:nvPr/>
        </p:nvSpPr>
        <p:spPr>
          <a:xfrm>
            <a:off x="1403648" y="4869160"/>
            <a:ext cx="71287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rgbClr val="C00000"/>
                </a:solidFill>
              </a:rPr>
              <a:t>Naszą szkołę reprezentowali: </a:t>
            </a:r>
            <a:r>
              <a:rPr lang="pl-PL" sz="3200" dirty="0"/>
              <a:t>Anna Małek, Joanna Jawor, Michał Słota, Daniel Baziak oraz Karol Kostrzewa.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elektry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8064896" cy="6048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Elektry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7620000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2" y="836712"/>
            <a:ext cx="792088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rgbClr val="FFC000"/>
                </a:solidFill>
              </a:rPr>
              <a:t>Dnia 11.06.2015 r</a:t>
            </a:r>
            <a:r>
              <a:rPr lang="pl-PL" sz="3600" dirty="0">
                <a:solidFill>
                  <a:srgbClr val="FFC000"/>
                </a:solidFill>
              </a:rPr>
              <a:t>. </a:t>
            </a:r>
            <a:r>
              <a:rPr lang="pl-PL" sz="3200" dirty="0"/>
              <a:t> odbyły się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b="1" dirty="0" smtClean="0">
                <a:solidFill>
                  <a:srgbClr val="C00000"/>
                </a:solidFill>
              </a:rPr>
              <a:t>Mistrzostwa </a:t>
            </a:r>
            <a:r>
              <a:rPr lang="pl-PL" sz="3200" b="1" dirty="0">
                <a:solidFill>
                  <a:srgbClr val="C00000"/>
                </a:solidFill>
              </a:rPr>
              <a:t>Powiatu  Piłki Nożnej ,,6’’</a:t>
            </a:r>
            <a:r>
              <a:rPr lang="pl-PL" sz="3200" dirty="0"/>
              <a:t> 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na </a:t>
            </a:r>
            <a:r>
              <a:rPr lang="pl-PL" sz="3200" dirty="0"/>
              <a:t>Orliku w Starym Sączu i Podegrodziu.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W </a:t>
            </a:r>
            <a:r>
              <a:rPr lang="pl-PL" sz="3200" dirty="0"/>
              <a:t>turnieju brało udział 10 szkół powiatu nowosądeckiego .</a:t>
            </a:r>
          </a:p>
        </p:txBody>
      </p:sp>
      <p:sp>
        <p:nvSpPr>
          <p:cNvPr id="3" name="Prostokąt 2"/>
          <p:cNvSpPr/>
          <p:nvPr/>
        </p:nvSpPr>
        <p:spPr>
          <a:xfrm>
            <a:off x="899592" y="3501008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C00000"/>
                </a:solidFill>
              </a:rPr>
              <a:t>Wywalczyliśmy </a:t>
            </a:r>
            <a:r>
              <a:rPr lang="pl-PL" sz="4000" b="1" dirty="0">
                <a:solidFill>
                  <a:srgbClr val="C00000"/>
                </a:solidFill>
              </a:rPr>
              <a:t>wicemistrzostwo </a:t>
            </a:r>
            <a:r>
              <a:rPr lang="pl-PL" sz="4000" b="1" dirty="0" smtClean="0">
                <a:solidFill>
                  <a:srgbClr val="C00000"/>
                </a:solidFill>
              </a:rPr>
              <a:t>powiatu !!!</a:t>
            </a:r>
            <a:endParaRPr lang="pl-PL" sz="4000" b="1" dirty="0">
              <a:solidFill>
                <a:srgbClr val="C00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23528" y="4965174"/>
            <a:ext cx="856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C00000"/>
                </a:solidFill>
              </a:rPr>
              <a:t>Mateusz Fabisiak</a:t>
            </a:r>
            <a:r>
              <a:rPr lang="pl-PL" sz="4000" dirty="0">
                <a:solidFill>
                  <a:srgbClr val="C00000"/>
                </a:solidFill>
              </a:rPr>
              <a:t> zdobył statuetkę najbardziej wartościowego zawodnika.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p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8572500" cy="4819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rostokąt 2"/>
          <p:cNvSpPr/>
          <p:nvPr/>
        </p:nvSpPr>
        <p:spPr>
          <a:xfrm>
            <a:off x="755576" y="260648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rgbClr val="FFC000"/>
                </a:solidFill>
              </a:rPr>
              <a:t>Szkołę reprezentowali </a:t>
            </a:r>
            <a:r>
              <a:rPr lang="pl-PL" sz="2400" dirty="0" smtClean="0"/>
              <a:t>: </a:t>
            </a:r>
            <a:r>
              <a:rPr lang="pl-PL" sz="2400" dirty="0"/>
              <a:t>M. </a:t>
            </a:r>
            <a:r>
              <a:rPr lang="pl-PL" sz="2400" dirty="0" err="1"/>
              <a:t>Fuczko</a:t>
            </a:r>
            <a:r>
              <a:rPr lang="pl-PL" sz="2400" dirty="0"/>
              <a:t>, D. Sajdak, M. Fabisiak </a:t>
            </a:r>
            <a:r>
              <a:rPr lang="pl-PL" sz="2400" dirty="0" smtClean="0"/>
              <a:t> </a:t>
            </a:r>
            <a:r>
              <a:rPr lang="pl-PL" sz="2400" dirty="0"/>
              <a:t>P. </a:t>
            </a:r>
            <a:r>
              <a:rPr lang="pl-PL" sz="2400" dirty="0" err="1"/>
              <a:t>Hadała</a:t>
            </a:r>
            <a:r>
              <a:rPr lang="pl-PL" sz="2400" dirty="0"/>
              <a:t> , P. Plata , M. Łukasik,  Sz. </a:t>
            </a:r>
            <a:r>
              <a:rPr lang="pl-PL" sz="2400" dirty="0" err="1"/>
              <a:t>Chryczyk</a:t>
            </a:r>
            <a:r>
              <a:rPr lang="pl-PL" sz="2400" dirty="0"/>
              <a:t>,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A</a:t>
            </a:r>
            <a:r>
              <a:rPr lang="pl-PL" sz="2400" dirty="0"/>
              <a:t>. </a:t>
            </a:r>
            <a:r>
              <a:rPr lang="pl-PL" sz="2400" dirty="0" err="1"/>
              <a:t>Gołyźniak</a:t>
            </a:r>
            <a:r>
              <a:rPr lang="pl-PL" sz="2400" dirty="0"/>
              <a:t>, D. </a:t>
            </a:r>
            <a:r>
              <a:rPr lang="pl-PL" sz="2400" dirty="0" err="1"/>
              <a:t>Skarłosz</a:t>
            </a:r>
            <a:r>
              <a:rPr lang="pl-PL" sz="2400" dirty="0"/>
              <a:t>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692696"/>
            <a:ext cx="858737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 smtClean="0"/>
              <a:t>Co jeszcze osiągnęliśmy</a:t>
            </a:r>
            <a:br>
              <a:rPr lang="pl-PL" sz="6600" b="1" dirty="0" smtClean="0"/>
            </a:br>
            <a:r>
              <a:rPr lang="pl-PL" sz="6600" b="1" dirty="0" smtClean="0"/>
              <a:t> dzięki ciężkiej</a:t>
            </a:r>
            <a:br>
              <a:rPr lang="pl-PL" sz="6600" b="1" dirty="0" smtClean="0"/>
            </a:br>
            <a:r>
              <a:rPr lang="pl-PL" sz="6600" b="1" dirty="0" smtClean="0"/>
              <a:t> pracy w mijającym </a:t>
            </a:r>
            <a:br>
              <a:rPr lang="pl-PL" sz="6600" b="1" dirty="0" smtClean="0"/>
            </a:br>
            <a:r>
              <a:rPr lang="pl-PL" sz="6600" b="1" dirty="0" smtClean="0"/>
              <a:t>roku szkolnym ?</a:t>
            </a:r>
            <a:endParaRPr lang="pl-PL" sz="6600" b="1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67544" y="1484784"/>
            <a:ext cx="830201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5400" b="1" dirty="0" smtClean="0">
                <a:solidFill>
                  <a:srgbClr val="C00000"/>
                </a:solidFill>
                <a:latin typeface="Adobe Caslon Pro Bold" pitchFamily="18" charset="0"/>
              </a:rPr>
              <a:t>Uroczystość</a:t>
            </a:r>
            <a:br>
              <a:rPr lang="pl-PL" sz="5400" b="1" dirty="0" smtClean="0">
                <a:solidFill>
                  <a:srgbClr val="C00000"/>
                </a:solidFill>
                <a:latin typeface="Adobe Caslon Pro Bold" pitchFamily="18" charset="0"/>
              </a:rPr>
            </a:br>
            <a:r>
              <a:rPr lang="pl-PL" sz="5400" b="1" dirty="0" smtClean="0">
                <a:solidFill>
                  <a:srgbClr val="C00000"/>
                </a:solidFill>
                <a:latin typeface="Adobe Caslon Pro Bold" pitchFamily="18" charset="0"/>
              </a:rPr>
              <a:t> na którą przygotowywali się</a:t>
            </a:r>
            <a:br>
              <a:rPr lang="pl-PL" sz="5400" b="1" dirty="0" smtClean="0">
                <a:solidFill>
                  <a:srgbClr val="C00000"/>
                </a:solidFill>
                <a:latin typeface="Adobe Caslon Pro Bold" pitchFamily="18" charset="0"/>
              </a:rPr>
            </a:br>
            <a:r>
              <a:rPr lang="pl-PL" sz="5400" b="1" dirty="0" smtClean="0">
                <a:solidFill>
                  <a:srgbClr val="C00000"/>
                </a:solidFill>
                <a:latin typeface="Adobe Caslon Pro Bold" pitchFamily="18" charset="0"/>
              </a:rPr>
              <a:t> wszyscy…</a:t>
            </a:r>
            <a:endParaRPr lang="pl-PL" sz="5400" b="1" dirty="0">
              <a:solidFill>
                <a:srgbClr val="C00000"/>
              </a:solidFill>
              <a:latin typeface="Adobe Caslon Pro Bold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2" y="332656"/>
            <a:ext cx="828092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FFC000"/>
                </a:solidFill>
              </a:rPr>
              <a:t>16.10.2014</a:t>
            </a:r>
            <a:r>
              <a:rPr lang="pl-PL" dirty="0"/>
              <a:t> </a:t>
            </a:r>
            <a:r>
              <a:rPr lang="pl-PL" sz="2800" dirty="0"/>
              <a:t>w hali sportowej w Łącku </a:t>
            </a:r>
            <a:r>
              <a:rPr lang="pl-PL" sz="2800" dirty="0" smtClean="0"/>
              <a:t>odbyły się</a:t>
            </a:r>
            <a:r>
              <a:rPr lang="pl-PL" sz="2800" b="1" dirty="0"/>
              <a:t> Mistrzostwa Powiatu </a:t>
            </a:r>
            <a:r>
              <a:rPr lang="pl-PL" sz="2800" b="1" dirty="0">
                <a:solidFill>
                  <a:srgbClr val="C00000"/>
                </a:solidFill>
              </a:rPr>
              <a:t>Szkół  </a:t>
            </a:r>
            <a:r>
              <a:rPr lang="pl-PL" sz="2800" b="1" dirty="0" err="1">
                <a:solidFill>
                  <a:srgbClr val="C00000"/>
                </a:solidFill>
              </a:rPr>
              <a:t>Ponadgimnazjalnych</a:t>
            </a:r>
            <a:r>
              <a:rPr lang="pl-PL" sz="2800" b="1" dirty="0">
                <a:solidFill>
                  <a:srgbClr val="C00000"/>
                </a:solidFill>
              </a:rPr>
              <a:t> </a:t>
            </a:r>
            <a:r>
              <a:rPr lang="pl-PL" sz="2800" b="1" dirty="0" smtClean="0">
                <a:solidFill>
                  <a:srgbClr val="C00000"/>
                </a:solidFill>
              </a:rPr>
              <a:t>w </a:t>
            </a:r>
            <a:r>
              <a:rPr lang="pl-PL" sz="2800" b="1" dirty="0">
                <a:solidFill>
                  <a:srgbClr val="C00000"/>
                </a:solidFill>
              </a:rPr>
              <a:t>halowej piłce nożnej dziewcząt .</a:t>
            </a:r>
            <a:r>
              <a:rPr lang="pl-PL" sz="2800" b="1" dirty="0"/>
              <a:t> </a:t>
            </a:r>
            <a:r>
              <a:rPr lang="pl-PL" sz="2800" b="1" dirty="0" smtClean="0"/>
              <a:t/>
            </a:r>
            <a:br>
              <a:rPr lang="pl-PL" sz="2800" b="1" dirty="0" smtClean="0"/>
            </a:br>
            <a:r>
              <a:rPr lang="pl-PL" sz="2800" dirty="0" smtClean="0"/>
              <a:t>W </a:t>
            </a:r>
            <a:r>
              <a:rPr lang="pl-PL" sz="2800" dirty="0"/>
              <a:t>turnieju wzięło udział 8 </a:t>
            </a:r>
            <a:r>
              <a:rPr lang="pl-PL" sz="2800" dirty="0" smtClean="0"/>
              <a:t>szkół</a:t>
            </a:r>
            <a:r>
              <a:rPr lang="pl-PL" dirty="0" smtClean="0"/>
              <a:t>. </a:t>
            </a:r>
            <a:r>
              <a:rPr lang="pl-PL" dirty="0"/>
              <a:t> 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800" dirty="0" smtClean="0"/>
              <a:t>Nasze dziewczyny </a:t>
            </a:r>
            <a:r>
              <a:rPr lang="pl-PL" sz="2800" b="1" dirty="0" smtClean="0">
                <a:solidFill>
                  <a:srgbClr val="FFC000"/>
                </a:solidFill>
              </a:rPr>
              <a:t>zajęły  IV miejsce.</a:t>
            </a:r>
            <a:endParaRPr lang="pl-PL" sz="2800" b="1" dirty="0">
              <a:solidFill>
                <a:srgbClr val="FFC000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23528" y="2996952"/>
            <a:ext cx="47880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u="sng" dirty="0" smtClean="0"/>
              <a:t>Szkołę reprezentowały:</a:t>
            </a:r>
          </a:p>
          <a:p>
            <a:r>
              <a:rPr lang="pl-PL" sz="2400" dirty="0" smtClean="0"/>
              <a:t>1.Paulina Czech</a:t>
            </a:r>
            <a:br>
              <a:rPr lang="pl-PL" sz="2400" dirty="0" smtClean="0"/>
            </a:br>
            <a:r>
              <a:rPr lang="pl-PL" sz="2400" dirty="0" smtClean="0"/>
              <a:t>2.Katarzyna Wilk</a:t>
            </a:r>
            <a:br>
              <a:rPr lang="pl-PL" sz="2400" dirty="0" smtClean="0"/>
            </a:br>
            <a:r>
              <a:rPr lang="pl-PL" sz="2400" dirty="0" smtClean="0"/>
              <a:t>3.Danuta </a:t>
            </a:r>
            <a:r>
              <a:rPr lang="pl-PL" sz="2400" dirty="0" err="1" smtClean="0"/>
              <a:t>Homa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4.Diana Bomba</a:t>
            </a:r>
            <a:br>
              <a:rPr lang="pl-PL" sz="2400" dirty="0" smtClean="0"/>
            </a:br>
            <a:r>
              <a:rPr lang="pl-PL" sz="2400" dirty="0" smtClean="0"/>
              <a:t>5.Patrycja Chmielowska</a:t>
            </a:r>
            <a:br>
              <a:rPr lang="pl-PL" sz="2400" dirty="0" smtClean="0"/>
            </a:br>
            <a:r>
              <a:rPr lang="pl-PL" sz="2400" dirty="0" smtClean="0"/>
              <a:t>6.Klaudia Wielocha</a:t>
            </a:r>
            <a:br>
              <a:rPr lang="pl-PL" sz="2400" dirty="0" smtClean="0"/>
            </a:br>
            <a:r>
              <a:rPr lang="pl-PL" sz="2400" dirty="0" smtClean="0"/>
              <a:t>7.Paulina Łomnicka</a:t>
            </a:r>
            <a:br>
              <a:rPr lang="pl-PL" sz="2400" dirty="0" smtClean="0"/>
            </a:br>
            <a:r>
              <a:rPr lang="pl-PL" sz="2400" dirty="0" smtClean="0"/>
              <a:t>8.Magdalena </a:t>
            </a:r>
            <a:r>
              <a:rPr lang="pl-PL" sz="2400" dirty="0" err="1" smtClean="0"/>
              <a:t>Miczulska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		</a:t>
            </a:r>
            <a:r>
              <a:rPr lang="pl-PL" dirty="0" smtClean="0"/>
              <a:t>Opiekun  mgr Beata Prusak</a:t>
            </a:r>
            <a:endParaRPr lang="pl-PL" dirty="0"/>
          </a:p>
        </p:txBody>
      </p:sp>
      <p:pic>
        <p:nvPicPr>
          <p:cNvPr id="4" name="Picture 2" descr="Mistrzostwa Powiatu Szkół  Ponadgimnazjalnych w Halowej Piłce Nożnej dziewczą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3212976"/>
            <a:ext cx="4912734" cy="2767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www.liceum.muszyna.pl/wp/wp-content/gallery/jubileusz-xxx-lecia/DSC_0233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462978" cy="5606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332656"/>
            <a:ext cx="835292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dirty="0">
                <a:solidFill>
                  <a:srgbClr val="C00000"/>
                </a:solidFill>
                <a:latin typeface="Adobe Caslon Pro Bold" pitchFamily="18" charset="0"/>
              </a:rPr>
              <a:t>2 lutego 2015 roku </a:t>
            </a:r>
            <a:r>
              <a:rPr lang="pl-PL" sz="4400" b="1" dirty="0" smtClean="0">
                <a:solidFill>
                  <a:srgbClr val="C00000"/>
                </a:solidFill>
                <a:latin typeface="Adobe Caslon Pro Bold" pitchFamily="18" charset="0"/>
              </a:rPr>
              <a:t/>
            </a:r>
            <a:br>
              <a:rPr lang="pl-PL" sz="4400" b="1" dirty="0" smtClean="0">
                <a:solidFill>
                  <a:srgbClr val="C00000"/>
                </a:solidFill>
                <a:latin typeface="Adobe Caslon Pro Bold" pitchFamily="18" charset="0"/>
              </a:rPr>
            </a:br>
            <a:r>
              <a:rPr lang="pl-PL" sz="4400" b="1" dirty="0" smtClean="0">
                <a:solidFill>
                  <a:srgbClr val="C00000"/>
                </a:solidFill>
                <a:latin typeface="Adobe Caslon Pro Bold" pitchFamily="18" charset="0"/>
              </a:rPr>
              <a:t>świętowaliśmy </a:t>
            </a:r>
            <a:r>
              <a:rPr lang="pl-PL" sz="4400" b="1" dirty="0">
                <a:solidFill>
                  <a:srgbClr val="C00000"/>
                </a:solidFill>
                <a:latin typeface="Adobe Caslon Pro Bold" pitchFamily="18" charset="0"/>
              </a:rPr>
              <a:t>dwa jubileusze: </a:t>
            </a:r>
            <a:r>
              <a:rPr lang="pl-PL" sz="3600" b="1" dirty="0" smtClean="0">
                <a:solidFill>
                  <a:srgbClr val="C00000"/>
                </a:solidFill>
                <a:latin typeface="Adobe Caslon Pro Bold" pitchFamily="18" charset="0"/>
              </a:rPr>
              <a:t/>
            </a:r>
            <a:br>
              <a:rPr lang="pl-PL" sz="3600" b="1" dirty="0" smtClean="0">
                <a:solidFill>
                  <a:srgbClr val="C00000"/>
                </a:solidFill>
                <a:latin typeface="Adobe Caslon Pro Bold" pitchFamily="18" charset="0"/>
              </a:rPr>
            </a:br>
            <a:r>
              <a:rPr lang="pl-PL" sz="3600" b="1" dirty="0" smtClean="0">
                <a:solidFill>
                  <a:srgbClr val="C00000"/>
                </a:solidFill>
                <a:latin typeface="Adobe Caslon Pro Bold" pitchFamily="18" charset="0"/>
              </a:rPr>
              <a:t/>
            </a:r>
            <a:br>
              <a:rPr lang="pl-PL" sz="3600" b="1" dirty="0" smtClean="0">
                <a:solidFill>
                  <a:srgbClr val="C00000"/>
                </a:solidFill>
                <a:latin typeface="Adobe Caslon Pro Bold" pitchFamily="18" charset="0"/>
              </a:rPr>
            </a:br>
            <a:r>
              <a:rPr lang="pl-PL" sz="3600" b="1" dirty="0" smtClean="0">
                <a:solidFill>
                  <a:srgbClr val="002060"/>
                </a:solidFill>
                <a:latin typeface="Adobe Caslon Pro Bold" pitchFamily="18" charset="0"/>
              </a:rPr>
              <a:t>XXX </a:t>
            </a:r>
            <a:r>
              <a:rPr lang="pl-PL" sz="3600" b="1" dirty="0">
                <a:solidFill>
                  <a:srgbClr val="002060"/>
                </a:solidFill>
                <a:latin typeface="Adobe Caslon Pro Bold" pitchFamily="18" charset="0"/>
              </a:rPr>
              <a:t>– </a:t>
            </a:r>
            <a:r>
              <a:rPr lang="pl-PL" sz="3600" b="1" dirty="0" err="1">
                <a:solidFill>
                  <a:srgbClr val="002060"/>
                </a:solidFill>
                <a:latin typeface="Adobe Caslon Pro Bold" pitchFamily="18" charset="0"/>
              </a:rPr>
              <a:t>lecia</a:t>
            </a:r>
            <a:r>
              <a:rPr lang="pl-PL" sz="3600" b="1" dirty="0">
                <a:solidFill>
                  <a:srgbClr val="002060"/>
                </a:solidFill>
                <a:latin typeface="Adobe Caslon Pro Bold" pitchFamily="18" charset="0"/>
              </a:rPr>
              <a:t> Liceum Ogólnokształcącego im. Jana Kochanowskiego </a:t>
            </a:r>
            <a:r>
              <a:rPr lang="pl-PL" sz="3600" b="1" dirty="0" smtClean="0">
                <a:solidFill>
                  <a:srgbClr val="C00000"/>
                </a:solidFill>
                <a:latin typeface="Adobe Caslon Pro Bold" pitchFamily="18" charset="0"/>
              </a:rPr>
              <a:t/>
            </a:r>
            <a:br>
              <a:rPr lang="pl-PL" sz="3600" b="1" dirty="0" smtClean="0">
                <a:solidFill>
                  <a:srgbClr val="C00000"/>
                </a:solidFill>
                <a:latin typeface="Adobe Caslon Pro Bold" pitchFamily="18" charset="0"/>
              </a:rPr>
            </a:br>
            <a:r>
              <a:rPr lang="pl-PL" sz="3600" b="1" dirty="0" smtClean="0">
                <a:solidFill>
                  <a:srgbClr val="002060"/>
                </a:solidFill>
                <a:latin typeface="Adobe Caslon Pro Bold" pitchFamily="18" charset="0"/>
              </a:rPr>
              <a:t> </a:t>
            </a:r>
            <a:r>
              <a:rPr lang="pl-PL" sz="3600" b="1" dirty="0">
                <a:solidFill>
                  <a:srgbClr val="002060"/>
                </a:solidFill>
                <a:latin typeface="Adobe Caslon Pro Bold" pitchFamily="18" charset="0"/>
              </a:rPr>
              <a:t>XXXV – </a:t>
            </a:r>
            <a:r>
              <a:rPr lang="pl-PL" sz="3600" b="1" dirty="0" err="1">
                <a:solidFill>
                  <a:srgbClr val="002060"/>
                </a:solidFill>
                <a:latin typeface="Adobe Caslon Pro Bold" pitchFamily="18" charset="0"/>
              </a:rPr>
              <a:t>lecia</a:t>
            </a:r>
            <a:r>
              <a:rPr lang="pl-PL" sz="3600" b="1" dirty="0">
                <a:solidFill>
                  <a:srgbClr val="002060"/>
                </a:solidFill>
                <a:latin typeface="Adobe Caslon Pro Bold" pitchFamily="18" charset="0"/>
              </a:rPr>
              <a:t> Ogniska Pracy Pozaszkolnej.</a:t>
            </a:r>
            <a:r>
              <a:rPr lang="pl-PL" sz="3200" b="1" dirty="0">
                <a:solidFill>
                  <a:srgbClr val="002060"/>
                </a:solidFill>
                <a:latin typeface="Adobe Caslon Pro Bold" pitchFamily="18" charset="0"/>
              </a:rPr>
              <a:t> </a:t>
            </a:r>
            <a:r>
              <a:rPr lang="pl-PL" sz="3200" b="1" dirty="0">
                <a:solidFill>
                  <a:srgbClr val="C00000"/>
                </a:solidFill>
                <a:latin typeface="Adobe Caslon Pro Bold" pitchFamily="18" charset="0"/>
              </a:rPr>
              <a:t> </a:t>
            </a:r>
            <a:r>
              <a:rPr lang="pl-PL" sz="3200" b="1" dirty="0" smtClean="0">
                <a:solidFill>
                  <a:srgbClr val="C00000"/>
                </a:solidFill>
                <a:latin typeface="Adobe Caslon Pro Bold" pitchFamily="18" charset="0"/>
              </a:rPr>
              <a:t/>
            </a:r>
            <a:br>
              <a:rPr lang="pl-PL" sz="3200" b="1" dirty="0" smtClean="0">
                <a:solidFill>
                  <a:srgbClr val="C00000"/>
                </a:solidFill>
                <a:latin typeface="Adobe Caslon Pro Bold" pitchFamily="18" charset="0"/>
              </a:rPr>
            </a:br>
            <a:r>
              <a:rPr lang="pl-PL" sz="3600" b="1" dirty="0" smtClean="0">
                <a:solidFill>
                  <a:srgbClr val="C00000"/>
                </a:solidFill>
                <a:latin typeface="Adobe Caslon Pro Bold" pitchFamily="18" charset="0"/>
              </a:rPr>
              <a:t>Uroczystości </a:t>
            </a:r>
            <a:r>
              <a:rPr lang="pl-PL" sz="3600" b="1" dirty="0">
                <a:solidFill>
                  <a:srgbClr val="C00000"/>
                </a:solidFill>
                <a:latin typeface="Adobe Caslon Pro Bold" pitchFamily="18" charset="0"/>
              </a:rPr>
              <a:t>w Powiatowym Zespole Szkół honorowym patronatem objął Starosta Nowosądecki </a:t>
            </a:r>
            <a:endParaRPr lang="pl-PL" sz="3600" b="1" dirty="0" smtClean="0">
              <a:solidFill>
                <a:srgbClr val="C00000"/>
              </a:solidFill>
              <a:latin typeface="Adobe Caslon Pro Bold" pitchFamily="18" charset="0"/>
            </a:endParaRPr>
          </a:p>
          <a:p>
            <a:pPr algn="ctr"/>
            <a:r>
              <a:rPr lang="pl-PL" sz="3600" b="1" dirty="0" smtClean="0">
                <a:solidFill>
                  <a:srgbClr val="C00000"/>
                </a:solidFill>
                <a:latin typeface="Adobe Caslon Pro Bold" pitchFamily="18" charset="0"/>
              </a:rPr>
              <a:t>pan </a:t>
            </a:r>
            <a:r>
              <a:rPr lang="pl-PL" sz="3600" b="1" dirty="0">
                <a:solidFill>
                  <a:srgbClr val="C00000"/>
                </a:solidFill>
                <a:latin typeface="Adobe Caslon Pro Bold" pitchFamily="18" charset="0"/>
              </a:rPr>
              <a:t>Marek </a:t>
            </a:r>
            <a:r>
              <a:rPr lang="pl-PL" sz="3600" b="1" dirty="0" err="1">
                <a:solidFill>
                  <a:srgbClr val="C00000"/>
                </a:solidFill>
                <a:latin typeface="Adobe Caslon Pro Bold" pitchFamily="18" charset="0"/>
              </a:rPr>
              <a:t>Pławiak</a:t>
            </a:r>
            <a:r>
              <a:rPr lang="pl-PL" sz="3600" b="1" dirty="0">
                <a:solidFill>
                  <a:srgbClr val="C00000"/>
                </a:solidFill>
                <a:latin typeface="Adobe Caslon Pro Bold" pitchFamily="18" charset="0"/>
              </a:rPr>
              <a:t>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www.liceum.muszyna.pl/wp/wp-content/gallery/jubileusz-xxx-lecia/DSC_7835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8101579" cy="5367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www.liceum.muszyna.pl/wp/wp-content/gallery/jubileusz-xxx-lecia/DSC_7932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8317603" cy="5510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www.liceum.muszyna.pl/wp/wp-content/gallery/jubileusz-xxx-lecia/DSC_7980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8150810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www.liceum.muszyna.pl/wp/wp-content/gallery/jubileusz-xxx-lecia/DSC_7990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8040468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www.liceum.muszyna.pl/wp/wp-content/gallery/jubileusz-xxx-lecia/DSC_8029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64704"/>
            <a:ext cx="8167257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www.liceum.muszyna.pl/wp/wp-content/gallery/jubileusz-xxx-lecia/DSC_8034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260540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www.liceum.muszyna.pl/wp/wp-content/gallery/jubileusz-xxx-lecia/DSC_8065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28700"/>
            <a:ext cx="8352928" cy="5220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www.liceum.muszyna.pl/wp/wp-content/gallery/jubileusz-xxx-lecia/DSC_8069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151849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7544" y="260648"/>
            <a:ext cx="727280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400" dirty="0" smtClean="0">
                <a:solidFill>
                  <a:srgbClr val="FFC000"/>
                </a:solidFill>
              </a:rPr>
              <a:t>28.10.2014r</a:t>
            </a:r>
            <a:r>
              <a:rPr lang="pl-PL" sz="3200" dirty="0" smtClean="0"/>
              <a:t> w Nowym Sączu na hali </a:t>
            </a:r>
            <a:r>
              <a:rPr lang="pl-PL" sz="3200" dirty="0" err="1" smtClean="0"/>
              <a:t>MOSiR-u</a:t>
            </a:r>
            <a:r>
              <a:rPr lang="pl-PL" sz="3200" dirty="0" smtClean="0"/>
              <a:t>  odbył się </a:t>
            </a:r>
            <a:br>
              <a:rPr lang="pl-PL" sz="3200" dirty="0" smtClean="0"/>
            </a:br>
            <a:r>
              <a:rPr lang="pl-PL" sz="3200" b="1" dirty="0" smtClean="0">
                <a:solidFill>
                  <a:srgbClr val="C00000"/>
                </a:solidFill>
              </a:rPr>
              <a:t>turniej eliminacyjny Sądeckiej Ligii  Szkolnej </a:t>
            </a:r>
            <a:r>
              <a:rPr lang="pl-PL" sz="3200" b="1" dirty="0" err="1" smtClean="0">
                <a:solidFill>
                  <a:srgbClr val="C00000"/>
                </a:solidFill>
              </a:rPr>
              <a:t>Licealiada</a:t>
            </a:r>
            <a:r>
              <a:rPr lang="pl-PL" sz="3200" b="1" dirty="0" smtClean="0">
                <a:solidFill>
                  <a:srgbClr val="C00000"/>
                </a:solidFill>
              </a:rPr>
              <a:t>.</a:t>
            </a:r>
            <a:r>
              <a:rPr lang="pl-PL" sz="3200" dirty="0" smtClean="0"/>
              <a:t> </a:t>
            </a:r>
            <a:br>
              <a:rPr lang="pl-PL" sz="3200" dirty="0" smtClean="0"/>
            </a:br>
            <a:r>
              <a:rPr lang="pl-PL" sz="3200" dirty="0" smtClean="0"/>
              <a:t>Do turnieju przystąpiło  8 zespołów szkół </a:t>
            </a:r>
            <a:r>
              <a:rPr lang="pl-PL" sz="3200" dirty="0" err="1" smtClean="0"/>
              <a:t>ponadgimnazjalnych</a:t>
            </a:r>
            <a:r>
              <a:rPr lang="pl-PL" sz="3200" dirty="0"/>
              <a:t>.</a:t>
            </a:r>
          </a:p>
        </p:txBody>
      </p:sp>
      <p:sp>
        <p:nvSpPr>
          <p:cNvPr id="5" name="Prostokąt 4"/>
          <p:cNvSpPr/>
          <p:nvPr/>
        </p:nvSpPr>
        <p:spPr>
          <a:xfrm>
            <a:off x="467544" y="321297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u="sng" dirty="0" smtClean="0"/>
              <a:t>Szkołę reprezentowały :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1. Katarzyna Wilk</a:t>
            </a:r>
            <a:br>
              <a:rPr lang="pl-PL" sz="2400" dirty="0" smtClean="0"/>
            </a:br>
            <a:r>
              <a:rPr lang="pl-PL" sz="2400" dirty="0" smtClean="0"/>
              <a:t>2. Diana Bomba</a:t>
            </a:r>
            <a:br>
              <a:rPr lang="pl-PL" sz="2400" dirty="0" smtClean="0"/>
            </a:br>
            <a:r>
              <a:rPr lang="pl-PL" sz="2400" dirty="0" smtClean="0"/>
              <a:t>3. Zuzanna Maślanka</a:t>
            </a:r>
            <a:br>
              <a:rPr lang="pl-PL" sz="2400" dirty="0" smtClean="0"/>
            </a:br>
            <a:r>
              <a:rPr lang="pl-PL" sz="2400" dirty="0" smtClean="0"/>
              <a:t>4. Natalia Czerwińska</a:t>
            </a:r>
            <a:br>
              <a:rPr lang="pl-PL" sz="2400" dirty="0" smtClean="0"/>
            </a:br>
            <a:r>
              <a:rPr lang="pl-PL" sz="2400" dirty="0" smtClean="0"/>
              <a:t>5. Magdalena  </a:t>
            </a:r>
            <a:r>
              <a:rPr lang="pl-PL" sz="2400" dirty="0" err="1" smtClean="0"/>
              <a:t>Peregrym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6. Anna Pawłowska</a:t>
            </a:r>
            <a:br>
              <a:rPr lang="pl-PL" sz="2400" dirty="0" smtClean="0"/>
            </a:br>
            <a:r>
              <a:rPr lang="pl-PL" sz="2400" dirty="0" smtClean="0"/>
              <a:t>7. Wielocha Klaudia</a:t>
            </a:r>
            <a:br>
              <a:rPr lang="pl-PL" sz="2400" dirty="0" smtClean="0"/>
            </a:br>
            <a:r>
              <a:rPr lang="pl-PL" sz="2400" dirty="0" smtClean="0"/>
              <a:t>8. Patrycja  Chmielowska</a:t>
            </a:r>
            <a:endParaRPr lang="pl-PL" sz="2400" dirty="0"/>
          </a:p>
        </p:txBody>
      </p:sp>
      <p:pic>
        <p:nvPicPr>
          <p:cNvPr id="6" name="Picture 2" descr="C:\Documents and Settings\hunit\Pulpit\liceli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284984"/>
            <a:ext cx="4442859" cy="3332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://www.liceum.muszyna.pl/wp/wp-content/gallery/jubileusz-xxx-lecia/DSC_8084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766" y="548680"/>
            <a:ext cx="8229483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www.liceum.muszyna.pl/wp/wp-content/gallery/jubileusz-xxx-lecia/DSC_8093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8287745" cy="5355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www.liceum.muszyna.pl/wp/wp-content/gallery/jubileusz-xxx-lecia/DSC_8094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8128990" cy="5548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www.liceum.muszyna.pl/wp/wp-content/gallery/jubileusz-xxx-lecia/DSC_8098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183337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www.liceum.muszyna.pl/wp/wp-content/gallery/jubileusz-xxx-lecia/DSC_8103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369232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www.liceum.muszyna.pl/wp/wp-content/gallery/jubileusz-xxx-lecia/DSC_8111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432876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www.liceum.muszyna.pl/wp/wp-content/gallery/jubileusz-xxx-lecia/DSC_8125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548680"/>
            <a:ext cx="8369231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www.liceum.muszyna.pl/wp/wp-content/gallery/jubileusz-xxx-lecia/DSC_8114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8369232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www.liceum.muszyna.pl/wp/wp-content/gallery/jubileusz-xxx-lecia/DSC_8126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8369232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www.liceum.muszyna.pl/wp/wp-content/gallery/jubileusz-xxx-lecia/DSC_8134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101" y="620688"/>
            <a:ext cx="8369231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83568" y="332656"/>
            <a:ext cx="792088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FFC000"/>
                </a:solidFill>
              </a:rPr>
              <a:t>07.11.2014 r.</a:t>
            </a:r>
            <a:r>
              <a:rPr lang="pl-PL" sz="3200" dirty="0"/>
              <a:t> </a:t>
            </a:r>
            <a:r>
              <a:rPr lang="pl-PL" sz="2800" dirty="0"/>
              <a:t>w hali sportowej Zespołu Szkół </a:t>
            </a:r>
            <a:r>
              <a:rPr lang="pl-PL" sz="2800" dirty="0" err="1"/>
              <a:t>Ponadgimnazjalnych</a:t>
            </a:r>
            <a:r>
              <a:rPr lang="pl-PL" sz="2800" dirty="0"/>
              <a:t> w Krynicy odbył </a:t>
            </a:r>
            <a:r>
              <a:rPr lang="pl-PL" sz="2800" dirty="0" smtClean="0"/>
              <a:t>się </a:t>
            </a:r>
            <a:br>
              <a:rPr lang="pl-PL" sz="2800" dirty="0" smtClean="0"/>
            </a:br>
            <a:r>
              <a:rPr lang="pl-PL" sz="2800" b="1" dirty="0" smtClean="0">
                <a:solidFill>
                  <a:srgbClr val="C00000"/>
                </a:solidFill>
              </a:rPr>
              <a:t>Turniej </a:t>
            </a:r>
            <a:r>
              <a:rPr lang="pl-PL" sz="2800" b="1" dirty="0">
                <a:solidFill>
                  <a:srgbClr val="C00000"/>
                </a:solidFill>
              </a:rPr>
              <a:t>Piłki Koszykowej dziewcząt </a:t>
            </a:r>
            <a:r>
              <a:rPr lang="pl-PL" sz="2800" b="1" dirty="0" smtClean="0">
                <a:solidFill>
                  <a:srgbClr val="C00000"/>
                </a:solidFill>
              </a:rPr>
              <a:t/>
            </a:r>
            <a:br>
              <a:rPr lang="pl-PL" sz="2800" b="1" dirty="0" smtClean="0">
                <a:solidFill>
                  <a:srgbClr val="C00000"/>
                </a:solidFill>
              </a:rPr>
            </a:br>
            <a:r>
              <a:rPr lang="pl-PL" sz="2800" b="1" dirty="0" smtClean="0">
                <a:solidFill>
                  <a:srgbClr val="C00000"/>
                </a:solidFill>
              </a:rPr>
              <a:t> </a:t>
            </a:r>
            <a:r>
              <a:rPr lang="pl-PL" sz="2800" b="1" dirty="0">
                <a:solidFill>
                  <a:srgbClr val="C00000"/>
                </a:solidFill>
              </a:rPr>
              <a:t>i chłopców </a:t>
            </a:r>
            <a:r>
              <a:rPr lang="pl-PL" sz="2800" b="1" dirty="0" smtClean="0">
                <a:solidFill>
                  <a:srgbClr val="C00000"/>
                </a:solidFill>
              </a:rPr>
              <a:t/>
            </a:r>
            <a:br>
              <a:rPr lang="pl-PL" sz="2800" b="1" dirty="0" smtClean="0">
                <a:solidFill>
                  <a:srgbClr val="C00000"/>
                </a:solidFill>
              </a:rPr>
            </a:br>
            <a:r>
              <a:rPr lang="pl-PL" sz="2800" b="1" dirty="0" smtClean="0">
                <a:solidFill>
                  <a:srgbClr val="C00000"/>
                </a:solidFill>
              </a:rPr>
              <a:t>z </a:t>
            </a:r>
            <a:r>
              <a:rPr lang="pl-PL" sz="2800" b="1" dirty="0">
                <a:solidFill>
                  <a:srgbClr val="C00000"/>
                </a:solidFill>
              </a:rPr>
              <a:t>okazji Święta Niepodległości.</a:t>
            </a:r>
            <a:endParaRPr lang="pl-PL" sz="2800" dirty="0">
              <a:solidFill>
                <a:srgbClr val="C00000"/>
              </a:solidFill>
            </a:endParaRPr>
          </a:p>
          <a:p>
            <a:pPr algn="ctr"/>
            <a:r>
              <a:rPr lang="pl-PL" sz="2800" dirty="0" smtClean="0"/>
              <a:t>Po </a:t>
            </a:r>
            <a:r>
              <a:rPr lang="pl-PL" sz="2800" dirty="0"/>
              <a:t>zaciętej i wyrównanej walce dziewczęta naszej szkoły okazały się niepokonane i </a:t>
            </a:r>
            <a:r>
              <a:rPr lang="pl-PL" sz="2800" b="1" dirty="0">
                <a:solidFill>
                  <a:srgbClr val="C00000"/>
                </a:solidFill>
              </a:rPr>
              <a:t>zajęły </a:t>
            </a:r>
            <a:r>
              <a:rPr lang="pl-PL" sz="2800" b="1" dirty="0" smtClean="0">
                <a:solidFill>
                  <a:srgbClr val="C00000"/>
                </a:solidFill>
              </a:rPr>
              <a:t>I </a:t>
            </a:r>
            <a:r>
              <a:rPr lang="pl-PL" sz="2800" b="1" dirty="0">
                <a:solidFill>
                  <a:srgbClr val="C00000"/>
                </a:solidFill>
              </a:rPr>
              <a:t>miejsce </a:t>
            </a:r>
            <a:r>
              <a:rPr lang="pl-PL" sz="2800" dirty="0" smtClean="0">
                <a:solidFill>
                  <a:srgbClr val="C00000"/>
                </a:solidFill>
              </a:rPr>
              <a:t> </a:t>
            </a:r>
            <a:r>
              <a:rPr lang="pl-PL" sz="2800" dirty="0"/>
              <a:t>chłopcy natomiast  </a:t>
            </a:r>
            <a:r>
              <a:rPr lang="pl-PL" sz="2800" b="1" dirty="0">
                <a:solidFill>
                  <a:srgbClr val="C00000"/>
                </a:solidFill>
              </a:rPr>
              <a:t>zajęli miejsce </a:t>
            </a:r>
            <a:r>
              <a:rPr lang="pl-PL" sz="2800" b="1" dirty="0" smtClean="0">
                <a:solidFill>
                  <a:srgbClr val="C00000"/>
                </a:solidFill>
              </a:rPr>
              <a:t>II</a:t>
            </a:r>
            <a:r>
              <a:rPr lang="pl-PL" sz="2800" dirty="0" smtClean="0">
                <a:solidFill>
                  <a:srgbClr val="C00000"/>
                </a:solidFill>
              </a:rPr>
              <a:t>.</a:t>
            </a:r>
            <a:endParaRPr lang="pl-PL" sz="2800" dirty="0">
              <a:solidFill>
                <a:srgbClr val="C00000"/>
              </a:solidFill>
            </a:endParaRPr>
          </a:p>
        </p:txBody>
      </p:sp>
      <p:pic>
        <p:nvPicPr>
          <p:cNvPr id="19458" name="Picture 2" descr="C:\Documents and Settings\hunit\Pulpit\kos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519" y="4221088"/>
            <a:ext cx="7768275" cy="19284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www.liceum.muszyna.pl/wp/wp-content/gallery/jubileusz-xxx-lecia/DSC_8135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548680"/>
            <a:ext cx="8524737" cy="5647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sadeczanin.info/media/gallery/2014-10-13-kb-muszyna-lo/ikona/photo_b7ba2efb55cb4d19d37b.jpg"/>
          <p:cNvPicPr>
            <a:picLocks noChangeAspect="1" noChangeArrowheads="1"/>
          </p:cNvPicPr>
          <p:nvPr/>
        </p:nvPicPr>
        <p:blipFill>
          <a:blip r:embed="rId2" cstate="print">
            <a:lum bright="-30000" contrast="-30000"/>
          </a:blip>
          <a:srcRect/>
          <a:stretch>
            <a:fillRect/>
          </a:stretch>
        </p:blipFill>
        <p:spPr bwMode="auto">
          <a:xfrm>
            <a:off x="1706081" y="1970839"/>
            <a:ext cx="5674231" cy="3546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971600" y="620688"/>
            <a:ext cx="71315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b="1" dirty="0" smtClean="0">
                <a:solidFill>
                  <a:srgbClr val="C00000"/>
                </a:solidFill>
                <a:latin typeface="Adobe Caslon Pro Bold" pitchFamily="18" charset="0"/>
              </a:rPr>
              <a:t>Kolejny rok z projektem</a:t>
            </a:r>
            <a:endParaRPr lang="pl-PL" sz="5400" b="1" dirty="0">
              <a:solidFill>
                <a:srgbClr val="C00000"/>
              </a:solidFill>
              <a:latin typeface="Adobe Caslon Pro Bold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95536" y="548680"/>
            <a:ext cx="828092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solidFill>
                  <a:srgbClr val="FFC000"/>
                </a:solidFill>
                <a:latin typeface="Adobe Caslon Pro Bold" pitchFamily="18" charset="0"/>
              </a:rPr>
              <a:t>Koniec września 2014 roku </a:t>
            </a:r>
            <a:endParaRPr lang="pl-PL" sz="4000" dirty="0" smtClean="0">
              <a:solidFill>
                <a:srgbClr val="FFC000"/>
              </a:solidFill>
              <a:latin typeface="Adobe Caslon Pro Bold" pitchFamily="18" charset="0"/>
            </a:endParaRPr>
          </a:p>
          <a:p>
            <a:pPr algn="ctr"/>
            <a:r>
              <a:rPr lang="pl-PL" sz="3200" dirty="0" smtClean="0">
                <a:latin typeface="Adobe Caslon Pro Bold" pitchFamily="18" charset="0"/>
              </a:rPr>
              <a:t>to </a:t>
            </a:r>
            <a:r>
              <a:rPr lang="pl-PL" sz="3200" dirty="0">
                <a:latin typeface="Adobe Caslon Pro Bold" pitchFamily="18" charset="0"/>
              </a:rPr>
              <a:t>dla uczennic </a:t>
            </a:r>
            <a:r>
              <a:rPr lang="pl-PL" sz="3200" dirty="0" smtClean="0">
                <a:latin typeface="Adobe Caslon Pro Bold" pitchFamily="18" charset="0"/>
              </a:rPr>
              <a:t>klas</a:t>
            </a:r>
          </a:p>
          <a:p>
            <a:pPr algn="ctr"/>
            <a:r>
              <a:rPr lang="pl-PL" sz="3200" dirty="0" smtClean="0">
                <a:latin typeface="Adobe Caslon Pro Bold" pitchFamily="18" charset="0"/>
              </a:rPr>
              <a:t> </a:t>
            </a:r>
            <a:r>
              <a:rPr lang="pl-PL" sz="3200" dirty="0">
                <a:latin typeface="Adobe Caslon Pro Bold" pitchFamily="18" charset="0"/>
              </a:rPr>
              <a:t>maturalnych Powiatowego </a:t>
            </a:r>
            <a:r>
              <a:rPr lang="pl-PL" sz="3200" dirty="0" smtClean="0">
                <a:latin typeface="Adobe Caslon Pro Bold" pitchFamily="18" charset="0"/>
              </a:rPr>
              <a:t/>
            </a:r>
            <a:br>
              <a:rPr lang="pl-PL" sz="3200" dirty="0" smtClean="0">
                <a:latin typeface="Adobe Caslon Pro Bold" pitchFamily="18" charset="0"/>
              </a:rPr>
            </a:br>
            <a:r>
              <a:rPr lang="pl-PL" sz="3200" dirty="0" smtClean="0">
                <a:latin typeface="Adobe Caslon Pro Bold" pitchFamily="18" charset="0"/>
              </a:rPr>
              <a:t>Zespołu </a:t>
            </a:r>
            <a:r>
              <a:rPr lang="pl-PL" sz="3200" dirty="0">
                <a:latin typeface="Adobe Caslon Pro Bold" pitchFamily="18" charset="0"/>
              </a:rPr>
              <a:t>Szkół w Muszynie </a:t>
            </a:r>
            <a:r>
              <a:rPr lang="pl-PL" sz="3200" dirty="0" smtClean="0">
                <a:latin typeface="Adobe Caslon Pro Bold" pitchFamily="18" charset="0"/>
              </a:rPr>
              <a:t/>
            </a:r>
            <a:br>
              <a:rPr lang="pl-PL" sz="3200" dirty="0" smtClean="0">
                <a:latin typeface="Adobe Caslon Pro Bold" pitchFamily="18" charset="0"/>
              </a:rPr>
            </a:br>
            <a:r>
              <a:rPr lang="pl-PL" sz="3200" dirty="0" smtClean="0">
                <a:latin typeface="Adobe Caslon Pro Bold" pitchFamily="18" charset="0"/>
              </a:rPr>
              <a:t>Diany </a:t>
            </a:r>
            <a:r>
              <a:rPr lang="pl-PL" sz="3200" dirty="0">
                <a:latin typeface="Adobe Caslon Pro Bold" pitchFamily="18" charset="0"/>
              </a:rPr>
              <a:t>Bomba, Pauliny Czech, </a:t>
            </a:r>
            <a:r>
              <a:rPr lang="pl-PL" sz="3200" dirty="0" smtClean="0">
                <a:latin typeface="Adobe Caslon Pro Bold" pitchFamily="18" charset="0"/>
              </a:rPr>
              <a:t/>
            </a:r>
            <a:br>
              <a:rPr lang="pl-PL" sz="3200" dirty="0" smtClean="0">
                <a:latin typeface="Adobe Caslon Pro Bold" pitchFamily="18" charset="0"/>
              </a:rPr>
            </a:br>
            <a:r>
              <a:rPr lang="pl-PL" sz="3200" dirty="0" smtClean="0">
                <a:latin typeface="Adobe Caslon Pro Bold" pitchFamily="18" charset="0"/>
              </a:rPr>
              <a:t>Karoliny </a:t>
            </a:r>
            <a:r>
              <a:rPr lang="pl-PL" sz="3200" dirty="0" err="1" smtClean="0">
                <a:latin typeface="Adobe Caslon Pro Bold" pitchFamily="18" charset="0"/>
              </a:rPr>
              <a:t>Moszczak</a:t>
            </a:r>
            <a:r>
              <a:rPr lang="pl-PL" sz="3200" dirty="0" smtClean="0">
                <a:latin typeface="Adobe Caslon Pro Bold" pitchFamily="18" charset="0"/>
              </a:rPr>
              <a:t/>
            </a:r>
            <a:br>
              <a:rPr lang="pl-PL" sz="3200" dirty="0" smtClean="0">
                <a:latin typeface="Adobe Caslon Pro Bold" pitchFamily="18" charset="0"/>
              </a:rPr>
            </a:br>
            <a:r>
              <a:rPr lang="pl-PL" sz="3200" dirty="0" smtClean="0">
                <a:latin typeface="Adobe Caslon Pro Bold" pitchFamily="18" charset="0"/>
              </a:rPr>
              <a:t> </a:t>
            </a:r>
            <a:r>
              <a:rPr lang="pl-PL" sz="3200" dirty="0">
                <a:latin typeface="Adobe Caslon Pro Bold" pitchFamily="18" charset="0"/>
              </a:rPr>
              <a:t>oraz Pauliny </a:t>
            </a:r>
            <a:r>
              <a:rPr lang="pl-PL" sz="3200" dirty="0" err="1">
                <a:latin typeface="Adobe Caslon Pro Bold" pitchFamily="18" charset="0"/>
              </a:rPr>
              <a:t>Obrzud</a:t>
            </a:r>
            <a:r>
              <a:rPr lang="pl-PL" sz="3200" dirty="0">
                <a:latin typeface="Adobe Caslon Pro Bold" pitchFamily="18" charset="0"/>
              </a:rPr>
              <a:t> czas wspaniałej podróży. </a:t>
            </a:r>
            <a:r>
              <a:rPr lang="pl-PL" sz="3200" dirty="0">
                <a:solidFill>
                  <a:srgbClr val="C00000"/>
                </a:solidFill>
                <a:latin typeface="Adobe Caslon Pro Bold" pitchFamily="18" charset="0"/>
              </a:rPr>
              <a:t>Uczennice pod opieką Dagmary Góraj-Kałuckiej, koordynatora projektu </a:t>
            </a:r>
            <a:r>
              <a:rPr lang="pl-PL" sz="3200" dirty="0" smtClean="0">
                <a:solidFill>
                  <a:srgbClr val="C00000"/>
                </a:solidFill>
                <a:latin typeface="Adobe Caslon Pro Bold" pitchFamily="18" charset="0"/>
              </a:rPr>
              <a:t/>
            </a:r>
            <a:br>
              <a:rPr lang="pl-PL" sz="3200" dirty="0" smtClean="0">
                <a:solidFill>
                  <a:srgbClr val="C00000"/>
                </a:solidFill>
                <a:latin typeface="Adobe Caslon Pro Bold" pitchFamily="18" charset="0"/>
              </a:rPr>
            </a:br>
            <a:r>
              <a:rPr lang="pl-PL" sz="3200" dirty="0" smtClean="0">
                <a:latin typeface="Adobe Caslon Pro Bold" pitchFamily="18" charset="0"/>
              </a:rPr>
              <a:t>oraz </a:t>
            </a:r>
            <a:br>
              <a:rPr lang="pl-PL" sz="3200" dirty="0" smtClean="0">
                <a:latin typeface="Adobe Caslon Pro Bold" pitchFamily="18" charset="0"/>
              </a:rPr>
            </a:br>
            <a:r>
              <a:rPr lang="pl-PL" sz="3200" dirty="0" smtClean="0">
                <a:solidFill>
                  <a:srgbClr val="C00000"/>
                </a:solidFill>
                <a:latin typeface="Adobe Caslon Pro Bold" pitchFamily="18" charset="0"/>
              </a:rPr>
              <a:t>Beaty </a:t>
            </a:r>
            <a:r>
              <a:rPr lang="pl-PL" sz="3200" dirty="0">
                <a:solidFill>
                  <a:srgbClr val="C00000"/>
                </a:solidFill>
                <a:latin typeface="Adobe Caslon Pro Bold" pitchFamily="18" charset="0"/>
              </a:rPr>
              <a:t>Prusak miały okazję poznać </a:t>
            </a:r>
            <a:r>
              <a:rPr lang="pl-PL" sz="3200" dirty="0" smtClean="0">
                <a:solidFill>
                  <a:srgbClr val="C00000"/>
                </a:solidFill>
                <a:latin typeface="Adobe Caslon Pro Bold" pitchFamily="18" charset="0"/>
              </a:rPr>
              <a:t/>
            </a:r>
            <a:br>
              <a:rPr lang="pl-PL" sz="3200" dirty="0" smtClean="0">
                <a:solidFill>
                  <a:srgbClr val="C00000"/>
                </a:solidFill>
                <a:latin typeface="Adobe Caslon Pro Bold" pitchFamily="18" charset="0"/>
              </a:rPr>
            </a:br>
            <a:r>
              <a:rPr lang="pl-PL" sz="3200" dirty="0" smtClean="0">
                <a:solidFill>
                  <a:srgbClr val="C00000"/>
                </a:solidFill>
                <a:latin typeface="Adobe Caslon Pro Bold" pitchFamily="18" charset="0"/>
              </a:rPr>
              <a:t>rejon </a:t>
            </a:r>
            <a:r>
              <a:rPr lang="pl-PL" sz="3200" dirty="0">
                <a:solidFill>
                  <a:srgbClr val="C00000"/>
                </a:solidFill>
                <a:latin typeface="Adobe Caslon Pro Bold" pitchFamily="18" charset="0"/>
              </a:rPr>
              <a:t>Murcji w Hiszpanii.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869" y="620688"/>
            <a:ext cx="8554053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476672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C00000"/>
                </a:solidFill>
              </a:rPr>
              <a:t>Kolejne działania </a:t>
            </a:r>
            <a:r>
              <a:rPr lang="pl-PL" sz="3200" b="1" dirty="0">
                <a:solidFill>
                  <a:srgbClr val="C00000"/>
                </a:solidFill>
              </a:rPr>
              <a:t>w </a:t>
            </a:r>
            <a:r>
              <a:rPr lang="pl-PL" sz="3200" b="1" dirty="0" smtClean="0">
                <a:solidFill>
                  <a:srgbClr val="C00000"/>
                </a:solidFill>
              </a:rPr>
              <a:t>ramach</a:t>
            </a:r>
            <a:br>
              <a:rPr lang="pl-PL" sz="3200" b="1" dirty="0" smtClean="0">
                <a:solidFill>
                  <a:srgbClr val="C00000"/>
                </a:solidFill>
              </a:rPr>
            </a:br>
            <a:r>
              <a:rPr lang="pl-PL" sz="3200" b="1" dirty="0" smtClean="0">
                <a:solidFill>
                  <a:srgbClr val="C00000"/>
                </a:solidFill>
              </a:rPr>
              <a:t> </a:t>
            </a:r>
            <a:r>
              <a:rPr lang="pl-PL" sz="3200" b="1" dirty="0">
                <a:solidFill>
                  <a:srgbClr val="C00000"/>
                </a:solidFill>
              </a:rPr>
              <a:t>projektu Comenius </a:t>
            </a:r>
            <a:r>
              <a:rPr lang="pl-PL" sz="3200" b="1" dirty="0" smtClean="0">
                <a:solidFill>
                  <a:srgbClr val="C00000"/>
                </a:solidFill>
              </a:rPr>
              <a:t/>
            </a:r>
            <a:br>
              <a:rPr lang="pl-PL" sz="3200" b="1" dirty="0" smtClean="0">
                <a:solidFill>
                  <a:srgbClr val="C00000"/>
                </a:solidFill>
              </a:rPr>
            </a:br>
            <a:r>
              <a:rPr lang="pl-PL" sz="3200" b="1" dirty="0" smtClean="0">
                <a:solidFill>
                  <a:srgbClr val="C00000"/>
                </a:solidFill>
              </a:rPr>
              <a:t>„Świat </a:t>
            </a:r>
            <a:r>
              <a:rPr lang="pl-PL" sz="3200" b="1" dirty="0">
                <a:solidFill>
                  <a:srgbClr val="C00000"/>
                </a:solidFill>
              </a:rPr>
              <a:t>widziany moimi i twoimi oczami”</a:t>
            </a:r>
          </a:p>
        </p:txBody>
      </p:sp>
      <p:sp>
        <p:nvSpPr>
          <p:cNvPr id="3" name="Prostokąt 2"/>
          <p:cNvSpPr/>
          <p:nvPr/>
        </p:nvSpPr>
        <p:spPr>
          <a:xfrm>
            <a:off x="539552" y="2025908"/>
            <a:ext cx="806489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FFC000"/>
                </a:solidFill>
              </a:rPr>
              <a:t>3 lutego 2015 r. </a:t>
            </a:r>
            <a:r>
              <a:rPr lang="pl-PL" sz="2800" dirty="0"/>
              <a:t>po południu sala języka angielskiego w naszej szkole zamieniła się w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/>
              <a:t>klimatyczny salon SPA dla mam. 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Wszystko </a:t>
            </a:r>
            <a:r>
              <a:rPr lang="pl-PL" sz="2800" dirty="0"/>
              <a:t>za sprawą uczniów klasy 2A LO, 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którzy </a:t>
            </a:r>
            <a:r>
              <a:rPr lang="pl-PL" sz="2800" dirty="0" err="1" smtClean="0"/>
              <a:t>wramach</a:t>
            </a:r>
            <a:r>
              <a:rPr lang="pl-PL" sz="2800" dirty="0" smtClean="0"/>
              <a:t> </a:t>
            </a:r>
            <a:r>
              <a:rPr lang="pl-PL" sz="2800" dirty="0"/>
              <a:t>projektu Comenius </a:t>
            </a:r>
            <a:r>
              <a:rPr lang="pl-PL" sz="2800" dirty="0" smtClean="0"/>
              <a:t>starali </a:t>
            </a:r>
            <a:r>
              <a:rPr lang="pl-PL" sz="2800" dirty="0"/>
              <a:t>się spojrzeć </a:t>
            </a:r>
            <a:r>
              <a:rPr lang="pl-PL" sz="2800" dirty="0" smtClean="0"/>
              <a:t>na</a:t>
            </a:r>
            <a:r>
              <a:rPr lang="pl-PL" sz="2800" dirty="0"/>
              <a:t> </a:t>
            </a:r>
            <a:r>
              <a:rPr lang="pl-PL" sz="2800" dirty="0" smtClean="0"/>
              <a:t>rzeczywistość </a:t>
            </a:r>
            <a:r>
              <a:rPr lang="pl-PL" sz="2800" dirty="0"/>
              <a:t>z perspektywy kobiet. Chwila relaksu, upiększającego peelingu, </a:t>
            </a:r>
            <a:r>
              <a:rPr lang="pl-PL" sz="2800" dirty="0" smtClean="0"/>
              <a:t>odżywczych</a:t>
            </a:r>
            <a:r>
              <a:rPr lang="pl-PL" sz="2800" dirty="0"/>
              <a:t> </a:t>
            </a:r>
            <a:r>
              <a:rPr lang="pl-PL" sz="2800" dirty="0" smtClean="0"/>
              <a:t>maseczek </a:t>
            </a:r>
            <a:r>
              <a:rPr lang="pl-PL" sz="2800" dirty="0"/>
              <a:t>i relaksujących masaży pozwoliły na rozmowę, bliższe poznanie </a:t>
            </a:r>
            <a:endParaRPr lang="pl-PL" sz="2800" dirty="0" smtClean="0"/>
          </a:p>
          <a:p>
            <a:pPr algn="ctr"/>
            <a:r>
              <a:rPr lang="pl-PL" sz="2800" dirty="0" smtClean="0"/>
              <a:t>i zacieśnienie</a:t>
            </a:r>
            <a:r>
              <a:rPr lang="pl-PL" sz="2800" dirty="0"/>
              <a:t> </a:t>
            </a:r>
            <a:r>
              <a:rPr lang="pl-PL" sz="2800" dirty="0" smtClean="0"/>
              <a:t>relacji</a:t>
            </a:r>
            <a:r>
              <a:rPr lang="pl-PL" sz="2800" dirty="0"/>
              <a:t>. 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260648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rgbClr val="FFC000"/>
                </a:solidFill>
                <a:latin typeface="Adobe Caslon Pro Bold" pitchFamily="18" charset="0"/>
              </a:rPr>
              <a:t>Na początku marca w </a:t>
            </a:r>
            <a:r>
              <a:rPr lang="pl-PL" sz="3600" dirty="0" err="1">
                <a:solidFill>
                  <a:srgbClr val="FFC000"/>
                </a:solidFill>
                <a:latin typeface="Adobe Caslon Pro Bold" pitchFamily="18" charset="0"/>
              </a:rPr>
              <a:t>Vantaa</a:t>
            </a:r>
            <a:r>
              <a:rPr lang="pl-PL" sz="3600" dirty="0">
                <a:solidFill>
                  <a:srgbClr val="FFC000"/>
                </a:solidFill>
                <a:latin typeface="Adobe Caslon Pro Bold" pitchFamily="18" charset="0"/>
              </a:rPr>
              <a:t> </a:t>
            </a:r>
            <a:r>
              <a:rPr lang="pl-PL" sz="2800" dirty="0">
                <a:latin typeface="Adobe Caslon Pro Bold" pitchFamily="18" charset="0"/>
              </a:rPr>
              <a:t>odbyło się spotkanie w ramach realizacji </a:t>
            </a:r>
            <a:r>
              <a:rPr lang="pl-PL" sz="2800" dirty="0" smtClean="0">
                <a:latin typeface="Adobe Caslon Pro Bold" pitchFamily="18" charset="0"/>
              </a:rPr>
              <a:t/>
            </a:r>
            <a:br>
              <a:rPr lang="pl-PL" sz="2800" dirty="0" smtClean="0">
                <a:latin typeface="Adobe Caslon Pro Bold" pitchFamily="18" charset="0"/>
              </a:rPr>
            </a:br>
            <a:r>
              <a:rPr lang="pl-PL" sz="3200" dirty="0" smtClean="0">
                <a:solidFill>
                  <a:srgbClr val="C00000"/>
                </a:solidFill>
                <a:latin typeface="Adobe Caslon Pro Bold" pitchFamily="18" charset="0"/>
              </a:rPr>
              <a:t>projektu </a:t>
            </a:r>
            <a:r>
              <a:rPr lang="pl-PL" sz="3200" dirty="0">
                <a:solidFill>
                  <a:srgbClr val="C00000"/>
                </a:solidFill>
                <a:latin typeface="Adobe Caslon Pro Bold" pitchFamily="18" charset="0"/>
              </a:rPr>
              <a:t>Comenius </a:t>
            </a:r>
            <a:r>
              <a:rPr lang="pl-PL" sz="3200" dirty="0" smtClean="0">
                <a:solidFill>
                  <a:srgbClr val="C00000"/>
                </a:solidFill>
                <a:latin typeface="Adobe Caslon Pro Bold" pitchFamily="18" charset="0"/>
              </a:rPr>
              <a:t/>
            </a:r>
            <a:br>
              <a:rPr lang="pl-PL" sz="3200" dirty="0" smtClean="0">
                <a:solidFill>
                  <a:srgbClr val="C00000"/>
                </a:solidFill>
                <a:latin typeface="Adobe Caslon Pro Bold" pitchFamily="18" charset="0"/>
              </a:rPr>
            </a:br>
            <a:r>
              <a:rPr lang="pl-PL" sz="3200" dirty="0" smtClean="0">
                <a:solidFill>
                  <a:srgbClr val="C00000"/>
                </a:solidFill>
                <a:latin typeface="Adobe Caslon Pro Bold" pitchFamily="18" charset="0"/>
              </a:rPr>
              <a:t>„</a:t>
            </a:r>
            <a:r>
              <a:rPr lang="pl-PL" sz="3200" dirty="0">
                <a:solidFill>
                  <a:srgbClr val="C00000"/>
                </a:solidFill>
                <a:latin typeface="Adobe Caslon Pro Bold" pitchFamily="18" charset="0"/>
              </a:rPr>
              <a:t>Świat widziany moimi i twoimi oczami”. </a:t>
            </a:r>
            <a:r>
              <a:rPr lang="pl-PL" sz="2800" dirty="0" smtClean="0">
                <a:latin typeface="Adobe Caslon Pro Bold" pitchFamily="18" charset="0"/>
              </a:rPr>
              <a:t/>
            </a:r>
            <a:br>
              <a:rPr lang="pl-PL" sz="2800" dirty="0" smtClean="0">
                <a:latin typeface="Adobe Caslon Pro Bold" pitchFamily="18" charset="0"/>
              </a:rPr>
            </a:br>
            <a:r>
              <a:rPr lang="pl-PL" sz="2800" dirty="0" smtClean="0">
                <a:latin typeface="Adobe Caslon Pro Bold" pitchFamily="18" charset="0"/>
              </a:rPr>
              <a:t>Cztery </a:t>
            </a:r>
            <a:r>
              <a:rPr lang="pl-PL" sz="2800" dirty="0">
                <a:latin typeface="Adobe Caslon Pro Bold" pitchFamily="18" charset="0"/>
              </a:rPr>
              <a:t>uczennice naszej szkoły miały okazję spotkać się z rówieśnikami z ośmiu krajów partnerskich poznając kulturę, historię i system nauczania Finlandii </a:t>
            </a:r>
            <a:r>
              <a:rPr lang="pl-PL" sz="2800" dirty="0" smtClean="0">
                <a:latin typeface="Adobe Caslon Pro Bold" pitchFamily="18" charset="0"/>
              </a:rPr>
              <a:t/>
            </a:r>
            <a:br>
              <a:rPr lang="pl-PL" sz="2800" dirty="0" smtClean="0">
                <a:latin typeface="Adobe Caslon Pro Bold" pitchFamily="18" charset="0"/>
              </a:rPr>
            </a:br>
            <a:r>
              <a:rPr lang="pl-PL" sz="2800" dirty="0" smtClean="0">
                <a:latin typeface="Adobe Caslon Pro Bold" pitchFamily="18" charset="0"/>
              </a:rPr>
              <a:t>oraz </a:t>
            </a:r>
            <a:r>
              <a:rPr lang="pl-PL" sz="2800" dirty="0">
                <a:latin typeface="Adobe Caslon Pro Bold" pitchFamily="18" charset="0"/>
              </a:rPr>
              <a:t>ćwicząc komunikację </a:t>
            </a:r>
            <a:r>
              <a:rPr lang="pl-PL" sz="2800" dirty="0" smtClean="0">
                <a:latin typeface="Adobe Caslon Pro Bold" pitchFamily="18" charset="0"/>
              </a:rPr>
              <a:t>w </a:t>
            </a:r>
            <a:r>
              <a:rPr lang="pl-PL" sz="2800" dirty="0">
                <a:latin typeface="Adobe Caslon Pro Bold" pitchFamily="18" charset="0"/>
              </a:rPr>
              <a:t>języku angielskim.</a:t>
            </a:r>
          </a:p>
        </p:txBody>
      </p:sp>
      <p:pic>
        <p:nvPicPr>
          <p:cNvPr id="121858" name="Picture 2" descr="f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005064"/>
            <a:ext cx="3816424" cy="2518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11560" y="2420888"/>
            <a:ext cx="813690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dirty="0">
                <a:solidFill>
                  <a:srgbClr val="C00000"/>
                </a:solidFill>
              </a:rPr>
              <a:t>„</a:t>
            </a:r>
            <a:r>
              <a:rPr lang="pl-PL" sz="4000" dirty="0">
                <a:solidFill>
                  <a:srgbClr val="C00000"/>
                </a:solidFill>
              </a:rPr>
              <a:t>Jedynie prawdziwy człowiek</a:t>
            </a:r>
          </a:p>
          <a:p>
            <a:pPr algn="ctr"/>
            <a:r>
              <a:rPr lang="pl-PL" sz="4000" dirty="0">
                <a:solidFill>
                  <a:srgbClr val="C00000"/>
                </a:solidFill>
              </a:rPr>
              <a:t>zauważy potrzeby innego człowieka.</a:t>
            </a:r>
          </a:p>
          <a:p>
            <a:pPr algn="ctr"/>
            <a:r>
              <a:rPr lang="pl-PL" sz="4000" dirty="0">
                <a:solidFill>
                  <a:srgbClr val="C00000"/>
                </a:solidFill>
              </a:rPr>
              <a:t>Jedynie człowiek wielkiego serca</a:t>
            </a:r>
          </a:p>
          <a:p>
            <a:pPr algn="ctr"/>
            <a:r>
              <a:rPr lang="pl-PL" sz="4000" dirty="0">
                <a:solidFill>
                  <a:srgbClr val="C00000"/>
                </a:solidFill>
              </a:rPr>
              <a:t>wyciągnie doń pomocną dłoń.”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899592" y="1484784"/>
            <a:ext cx="76300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b="1" dirty="0" smtClean="0">
                <a:solidFill>
                  <a:srgbClr val="FFC000"/>
                </a:solidFill>
              </a:rPr>
              <a:t>Wolontariat w Naszej szkole</a:t>
            </a:r>
            <a:endParaRPr lang="pl-PL" sz="4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683568" y="908720"/>
            <a:ext cx="77768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C00000"/>
                </a:solidFill>
              </a:rPr>
              <a:t>5 grudnia 2014 r. </a:t>
            </a:r>
            <a:r>
              <a:rPr lang="pl-PL" sz="3600" dirty="0" smtClean="0"/>
              <a:t>nasi wolontariusze udali się do Nowego Sącza, by spędzić ten wyjątkowy dzień </a:t>
            </a:r>
            <a:br>
              <a:rPr lang="pl-PL" sz="3600" dirty="0" smtClean="0"/>
            </a:br>
            <a:r>
              <a:rPr lang="pl-PL" sz="3600" b="1" dirty="0" smtClean="0">
                <a:solidFill>
                  <a:srgbClr val="FFC000"/>
                </a:solidFill>
              </a:rPr>
              <a:t>Dnia Wolontariusza </a:t>
            </a:r>
            <a:br>
              <a:rPr lang="pl-PL" sz="3600" b="1" dirty="0" smtClean="0">
                <a:solidFill>
                  <a:srgbClr val="FFC000"/>
                </a:solidFill>
              </a:rPr>
            </a:br>
            <a:r>
              <a:rPr lang="pl-PL" sz="3600" dirty="0" smtClean="0"/>
              <a:t>z wolontariuszami z </a:t>
            </a:r>
            <a:r>
              <a:rPr lang="pl-PL" sz="3600" dirty="0" err="1" smtClean="0"/>
              <a:t>Sursum</a:t>
            </a:r>
            <a:r>
              <a:rPr lang="pl-PL" sz="3600" dirty="0" smtClean="0"/>
              <a:t> </a:t>
            </a:r>
            <a:r>
              <a:rPr lang="pl-PL" sz="3600" dirty="0" err="1" smtClean="0"/>
              <a:t>Corda</a:t>
            </a:r>
            <a:r>
              <a:rPr lang="pl-PL" sz="3600" dirty="0" smtClean="0"/>
              <a:t>. </a:t>
            </a:r>
            <a:br>
              <a:rPr lang="pl-PL" sz="3600" dirty="0" smtClean="0"/>
            </a:br>
            <a:r>
              <a:rPr lang="pl-PL" sz="3600" dirty="0" smtClean="0"/>
              <a:t>Ponad dwustu podopiecznych stowarzyszenia rozdawało kalendarze oraz opowiadało o swojej pracy.</a:t>
            </a:r>
            <a:endParaRPr lang="pl-PL" sz="3600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11560" y="260648"/>
            <a:ext cx="770485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 smtClean="0"/>
              <a:t>Obchody Dnia Wolontariusza </a:t>
            </a:r>
            <a:br>
              <a:rPr lang="pl-PL" sz="4000" dirty="0" smtClean="0"/>
            </a:br>
            <a:r>
              <a:rPr lang="pl-PL" sz="4000" dirty="0" smtClean="0"/>
              <a:t>w naszej szkole rozpoczęły się już dzień wcześniej tradycyjnym kwestowaniem na ulicach Muszyny. </a:t>
            </a:r>
            <a:br>
              <a:rPr lang="pl-PL" sz="4000" dirty="0" smtClean="0"/>
            </a:br>
            <a:r>
              <a:rPr lang="pl-PL" sz="4000" dirty="0" smtClean="0"/>
              <a:t>Pieniądze ze sprzedaży kartek oraz kiermaszu świątecznego zostały przekazane na paczki dla biednych dzieci z terenu </a:t>
            </a:r>
            <a:br>
              <a:rPr lang="pl-PL" sz="4000" dirty="0" smtClean="0"/>
            </a:br>
            <a:r>
              <a:rPr lang="pl-PL" sz="4000" dirty="0" smtClean="0"/>
              <a:t>naszej gminy.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1556792"/>
            <a:ext cx="849694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FFC000"/>
                </a:solidFill>
              </a:rPr>
              <a:t>Wolontariusze w ramach projektu Comenius </a:t>
            </a:r>
            <a:r>
              <a:rPr lang="pl-PL" sz="3200" dirty="0"/>
              <a:t>pomagali osobom starszym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w </a:t>
            </a:r>
            <a:r>
              <a:rPr lang="pl-PL" sz="3200" dirty="0"/>
              <a:t>przedświątecznych porządkach.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Była </a:t>
            </a:r>
            <a:r>
              <a:rPr lang="pl-PL" sz="3200" dirty="0"/>
              <a:t>to forma realizacji jednego z wiodących zadań projektowych. Uczniowie pomagają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w </a:t>
            </a:r>
            <a:r>
              <a:rPr lang="pl-PL" sz="3200" dirty="0"/>
              <a:t>różny sposób, otoczyli opieką seniorów, którym donoszą do domów obiady, </a:t>
            </a:r>
            <a:endParaRPr lang="pl-PL" sz="3200" dirty="0" smtClean="0"/>
          </a:p>
          <a:p>
            <a:pPr algn="ctr"/>
            <a:r>
              <a:rPr lang="pl-PL" sz="3200" dirty="0" smtClean="0"/>
              <a:t>pomagają </a:t>
            </a:r>
            <a:r>
              <a:rPr lang="pl-PL" sz="3200" dirty="0"/>
              <a:t>w zakupach,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sprawunkach </a:t>
            </a:r>
            <a:r>
              <a:rPr lang="pl-PL" sz="3200" dirty="0"/>
              <a:t>oraz drobnych pracach.</a:t>
            </a:r>
          </a:p>
        </p:txBody>
      </p:sp>
      <p:sp>
        <p:nvSpPr>
          <p:cNvPr id="3" name="Prostokąt 2"/>
          <p:cNvSpPr/>
          <p:nvPr/>
        </p:nvSpPr>
        <p:spPr>
          <a:xfrm>
            <a:off x="827584" y="548680"/>
            <a:ext cx="76449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b="1" dirty="0" smtClean="0">
                <a:solidFill>
                  <a:srgbClr val="FFC000"/>
                </a:solidFill>
              </a:rPr>
              <a:t>17 grudnia </a:t>
            </a:r>
            <a:r>
              <a:rPr lang="pl-PL" sz="4000" b="1" dirty="0" smtClean="0">
                <a:solidFill>
                  <a:srgbClr val="C00000"/>
                </a:solidFill>
              </a:rPr>
              <a:t>Młodzi </a:t>
            </a:r>
            <a:r>
              <a:rPr lang="pl-PL" sz="4000" b="1" dirty="0">
                <a:solidFill>
                  <a:srgbClr val="C00000"/>
                </a:solidFill>
              </a:rPr>
              <a:t>dla </a:t>
            </a:r>
            <a:r>
              <a:rPr lang="pl-PL" sz="4000" b="1" dirty="0" smtClean="0">
                <a:solidFill>
                  <a:srgbClr val="C00000"/>
                </a:solidFill>
              </a:rPr>
              <a:t>Seniorów</a:t>
            </a:r>
            <a:endParaRPr lang="pl-PL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476672"/>
            <a:ext cx="4464496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400" b="1" dirty="0" smtClean="0">
                <a:solidFill>
                  <a:srgbClr val="C00000"/>
                </a:solidFill>
              </a:rPr>
              <a:t>Powiatowy Zespół Szkół reprezentowali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b="1" dirty="0" smtClean="0">
                <a:solidFill>
                  <a:srgbClr val="FFC000"/>
                </a:solidFill>
              </a:rPr>
              <a:t>Dziewczęta: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1. Katarzyna Wilk</a:t>
            </a:r>
            <a:br>
              <a:rPr lang="pl-PL" sz="2800" dirty="0" smtClean="0"/>
            </a:br>
            <a:r>
              <a:rPr lang="pl-PL" sz="2800" dirty="0" smtClean="0"/>
              <a:t>2. Paulina Czech</a:t>
            </a:r>
            <a:br>
              <a:rPr lang="pl-PL" sz="2800" dirty="0" smtClean="0"/>
            </a:br>
            <a:r>
              <a:rPr lang="pl-PL" sz="2800" dirty="0" smtClean="0"/>
              <a:t>3. Anna Wrona</a:t>
            </a:r>
            <a:br>
              <a:rPr lang="pl-PL" sz="2800" dirty="0" smtClean="0"/>
            </a:br>
            <a:r>
              <a:rPr lang="pl-PL" sz="2800" dirty="0" smtClean="0"/>
              <a:t>4. Diana Bomba</a:t>
            </a:r>
            <a:br>
              <a:rPr lang="pl-PL" sz="2800" dirty="0" smtClean="0"/>
            </a:br>
            <a:r>
              <a:rPr lang="pl-PL" sz="2800" dirty="0" smtClean="0"/>
              <a:t>5. Danuta </a:t>
            </a:r>
            <a:r>
              <a:rPr lang="pl-PL" sz="2800" dirty="0" err="1" smtClean="0"/>
              <a:t>Homa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6. Gradowska Magdalena</a:t>
            </a:r>
            <a:br>
              <a:rPr lang="pl-PL" sz="2800" dirty="0" smtClean="0"/>
            </a:br>
            <a:endParaRPr lang="pl-PL" sz="2800" dirty="0" smtClean="0"/>
          </a:p>
          <a:p>
            <a:r>
              <a:rPr lang="pl-PL" dirty="0" smtClean="0"/>
              <a:t>Opiekun mgr Angelika Stoińska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4499992" y="1700808"/>
            <a:ext cx="38164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>
                <a:solidFill>
                  <a:srgbClr val="FFC000"/>
                </a:solidFill>
              </a:rPr>
              <a:t>Chłopcy: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1.Arkadiusz Wielocha</a:t>
            </a:r>
            <a:br>
              <a:rPr lang="pl-PL" sz="2800" dirty="0" smtClean="0"/>
            </a:br>
            <a:r>
              <a:rPr lang="pl-PL" sz="2800" dirty="0" smtClean="0"/>
              <a:t>2. Andrzej </a:t>
            </a:r>
            <a:r>
              <a:rPr lang="pl-PL" sz="2800" dirty="0" err="1" smtClean="0"/>
              <a:t>Gołyźniak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3. Maciej Gościński</a:t>
            </a:r>
            <a:br>
              <a:rPr lang="pl-PL" sz="2800" dirty="0" smtClean="0"/>
            </a:br>
            <a:r>
              <a:rPr lang="pl-PL" sz="2800" dirty="0" smtClean="0"/>
              <a:t>4. Paweł Kowalczyk</a:t>
            </a:r>
            <a:br>
              <a:rPr lang="pl-PL" sz="2800" dirty="0" smtClean="0"/>
            </a:br>
            <a:r>
              <a:rPr lang="pl-PL" sz="2800" dirty="0" smtClean="0"/>
              <a:t>5. Mateusz Pawłowski</a:t>
            </a:r>
            <a:br>
              <a:rPr lang="pl-PL" sz="2800" dirty="0" smtClean="0"/>
            </a:br>
            <a:r>
              <a:rPr lang="pl-PL" sz="2800" dirty="0" smtClean="0"/>
              <a:t>6. Paweł </a:t>
            </a:r>
            <a:r>
              <a:rPr lang="pl-PL" sz="2800" dirty="0" err="1" smtClean="0"/>
              <a:t>Hadała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7. Mateusz Pawłowski</a:t>
            </a:r>
            <a:br>
              <a:rPr lang="pl-PL" sz="2800" dirty="0" smtClean="0"/>
            </a:br>
            <a:r>
              <a:rPr lang="pl-PL" sz="2800" dirty="0" smtClean="0"/>
              <a:t>8. Gwiżdż Wiktor</a:t>
            </a:r>
            <a:br>
              <a:rPr lang="pl-PL" sz="2800" dirty="0" smtClean="0"/>
            </a:br>
            <a:r>
              <a:rPr lang="pl-PL" sz="2800" dirty="0" smtClean="0"/>
              <a:t>9. Dawid Płaczek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27584" y="404664"/>
            <a:ext cx="75608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C00000"/>
                </a:solidFill>
              </a:rPr>
              <a:t>Śniadanie Wielkanocne dla osób starszych i samotnych</a:t>
            </a:r>
          </a:p>
        </p:txBody>
      </p:sp>
      <p:pic>
        <p:nvPicPr>
          <p:cNvPr id="133122" name="Picture 2" descr="po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844824"/>
            <a:ext cx="5904656" cy="4428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23528" y="404664"/>
            <a:ext cx="85564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C00000"/>
                </a:solidFill>
                <a:latin typeface="Adobe Caslon Pro Bold" pitchFamily="18" charset="0"/>
              </a:rPr>
              <a:t>Kształcenie zawodowe w naszej szkole  </a:t>
            </a:r>
            <a:br>
              <a:rPr lang="pl-PL" sz="4000" b="1" dirty="0" smtClean="0">
                <a:solidFill>
                  <a:srgbClr val="C00000"/>
                </a:solidFill>
                <a:latin typeface="Adobe Caslon Pro Bold" pitchFamily="18" charset="0"/>
              </a:rPr>
            </a:br>
            <a:r>
              <a:rPr lang="pl-PL" sz="4400" b="1" dirty="0" smtClean="0">
                <a:solidFill>
                  <a:srgbClr val="C00000"/>
                </a:solidFill>
                <a:latin typeface="Adobe Caslon Pro Bold" pitchFamily="18" charset="0"/>
              </a:rPr>
              <a:t>- kursy, doskonalenia</a:t>
            </a:r>
            <a:endParaRPr lang="pl-PL" sz="4400" b="1" dirty="0">
              <a:solidFill>
                <a:srgbClr val="C00000"/>
              </a:solidFill>
              <a:latin typeface="Adobe Caslon Pro Bold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611560" y="1700808"/>
            <a:ext cx="79208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W dniach 23-27 lutego 2015 roku w naszej szkole odbył się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b="1" dirty="0" smtClean="0">
                <a:solidFill>
                  <a:srgbClr val="FFC000"/>
                </a:solidFill>
              </a:rPr>
              <a:t>kurs </a:t>
            </a:r>
            <a:r>
              <a:rPr lang="pl-PL" sz="3200" b="1" dirty="0" err="1" smtClean="0">
                <a:solidFill>
                  <a:srgbClr val="FFC000"/>
                </a:solidFill>
              </a:rPr>
              <a:t>Carvingu</a:t>
            </a:r>
            <a:r>
              <a:rPr lang="pl-PL" sz="3200" b="1" dirty="0" smtClean="0">
                <a:solidFill>
                  <a:srgbClr val="FFC000"/>
                </a:solidFill>
              </a:rPr>
              <a:t/>
            </a:r>
            <a:br>
              <a:rPr lang="pl-PL" sz="3200" b="1" dirty="0" smtClean="0">
                <a:solidFill>
                  <a:srgbClr val="FFC000"/>
                </a:solidFill>
              </a:rPr>
            </a:br>
            <a:r>
              <a:rPr lang="pl-PL" sz="3200" b="1" dirty="0" smtClean="0">
                <a:solidFill>
                  <a:srgbClr val="FFC000"/>
                </a:solidFill>
              </a:rPr>
              <a:t> </a:t>
            </a:r>
            <a:r>
              <a:rPr lang="pl-PL" sz="3200" dirty="0"/>
              <a:t>” Modernizacja Kształcenia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Zawodowego </a:t>
            </a:r>
            <a:r>
              <a:rPr lang="pl-PL" sz="3200" dirty="0"/>
              <a:t>W Małopolsce”.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W </a:t>
            </a:r>
            <a:r>
              <a:rPr lang="pl-PL" sz="3200" dirty="0"/>
              <a:t>zajęciach wzięli udział uczniowie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klasy </a:t>
            </a:r>
            <a:r>
              <a:rPr lang="pl-PL" sz="3200" dirty="0"/>
              <a:t>1 technikum, którzy byli zafascynowani poznaniem nowych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i </a:t>
            </a:r>
            <a:r>
              <a:rPr lang="pl-PL" sz="3200" dirty="0"/>
              <a:t>przepięknych metod rzeźbienia w owocach i warzywach.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karw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0352" y="531893"/>
            <a:ext cx="8328111" cy="5633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1820" y="476672"/>
            <a:ext cx="8444612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510" y="521090"/>
            <a:ext cx="8599970" cy="5788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83568" y="332656"/>
            <a:ext cx="792088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 smtClean="0">
                <a:latin typeface="Adobe Caslon Pro Bold" pitchFamily="18" charset="0"/>
              </a:rPr>
              <a:t>W dniach</a:t>
            </a:r>
            <a:r>
              <a:rPr lang="pl-PL" sz="3600" b="1" dirty="0" smtClean="0">
                <a:solidFill>
                  <a:srgbClr val="FFC000"/>
                </a:solidFill>
                <a:latin typeface="Adobe Caslon Pro Bold" pitchFamily="18" charset="0"/>
              </a:rPr>
              <a:t> 2-7.03.2015r </a:t>
            </a:r>
          </a:p>
          <a:p>
            <a:pPr algn="ctr"/>
            <a:r>
              <a:rPr lang="pl-PL" sz="3600" dirty="0" smtClean="0">
                <a:latin typeface="Adobe Caslon Pro Bold" pitchFamily="18" charset="0"/>
              </a:rPr>
              <a:t>braliśmy udział w </a:t>
            </a:r>
          </a:p>
          <a:p>
            <a:pPr algn="ctr"/>
            <a:r>
              <a:rPr lang="pl-PL" sz="3600" dirty="0" smtClean="0">
                <a:solidFill>
                  <a:srgbClr val="C00000"/>
                </a:solidFill>
                <a:latin typeface="Adobe Caslon Pro Bold" pitchFamily="18" charset="0"/>
              </a:rPr>
              <a:t>kursie barmańskim </a:t>
            </a:r>
          </a:p>
          <a:p>
            <a:pPr algn="ctr"/>
            <a:r>
              <a:rPr lang="pl-PL" sz="3600" dirty="0" smtClean="0">
                <a:solidFill>
                  <a:srgbClr val="FFC000"/>
                </a:solidFill>
                <a:latin typeface="Adobe Caslon Pro Bold" pitchFamily="18" charset="0"/>
              </a:rPr>
              <a:t>w ramach projektu </a:t>
            </a:r>
            <a:r>
              <a:rPr lang="pl-PL" sz="3600" dirty="0" smtClean="0">
                <a:latin typeface="Adobe Caslon Pro Bold" pitchFamily="18" charset="0"/>
              </a:rPr>
              <a:t/>
            </a:r>
            <a:br>
              <a:rPr lang="pl-PL" sz="3600" dirty="0" smtClean="0">
                <a:latin typeface="Adobe Caslon Pro Bold" pitchFamily="18" charset="0"/>
              </a:rPr>
            </a:br>
            <a:r>
              <a:rPr lang="pl-PL" sz="3600" dirty="0" smtClean="0">
                <a:solidFill>
                  <a:srgbClr val="FFC000"/>
                </a:solidFill>
                <a:latin typeface="Adobe Caslon Pro Bold" pitchFamily="18" charset="0"/>
              </a:rPr>
              <a:t>„Modernizacja kształcenia zawodowego w Małopolsce”.</a:t>
            </a:r>
          </a:p>
          <a:p>
            <a:pPr algn="ctr"/>
            <a:r>
              <a:rPr lang="pl-PL" sz="3600" dirty="0" smtClean="0">
                <a:latin typeface="Adobe Caslon Pro Bold" pitchFamily="18" charset="0"/>
              </a:rPr>
              <a:t>Nasz instruktor, Pani Agnieszka Kmiecik, dołożyła wszelkich starań abyśmy nauczyli się towaroznawstwa alkoholi, ich historię i zasady odpowiedzialnego serwowania .</a:t>
            </a:r>
            <a:endParaRPr lang="pl-PL" sz="3600" dirty="0">
              <a:latin typeface="Adobe Caslon Pro Bold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dzi?kujem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7992888" cy="5994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27584" y="332656"/>
            <a:ext cx="7344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solidFill>
                  <a:srgbClr val="C00000"/>
                </a:solidFill>
              </a:rPr>
              <a:t>Wizyta </a:t>
            </a:r>
            <a:r>
              <a:rPr lang="pl-PL" sz="4000" dirty="0" err="1">
                <a:solidFill>
                  <a:srgbClr val="C00000"/>
                </a:solidFill>
              </a:rPr>
              <a:t>zawodoznawcza</a:t>
            </a:r>
            <a:r>
              <a:rPr lang="pl-PL" sz="4000" dirty="0">
                <a:solidFill>
                  <a:srgbClr val="C00000"/>
                </a:solidFill>
              </a:rPr>
              <a:t> </a:t>
            </a:r>
            <a:endParaRPr lang="pl-PL" sz="4000" dirty="0" smtClean="0">
              <a:solidFill>
                <a:srgbClr val="C00000"/>
              </a:solidFill>
            </a:endParaRPr>
          </a:p>
          <a:p>
            <a:pPr algn="ctr"/>
            <a:r>
              <a:rPr lang="pl-PL" sz="4000" dirty="0" smtClean="0">
                <a:solidFill>
                  <a:srgbClr val="C00000"/>
                </a:solidFill>
              </a:rPr>
              <a:t>w </a:t>
            </a:r>
            <a:r>
              <a:rPr lang="pl-PL" sz="4000" dirty="0">
                <a:solidFill>
                  <a:srgbClr val="C00000"/>
                </a:solidFill>
              </a:rPr>
              <a:t>Hotelu „Perła Południa” </a:t>
            </a:r>
            <a:r>
              <a:rPr lang="pl-PL" sz="4000" dirty="0" smtClean="0">
                <a:solidFill>
                  <a:srgbClr val="C00000"/>
                </a:solidFill>
              </a:rPr>
              <a:t/>
            </a:r>
            <a:br>
              <a:rPr lang="pl-PL" sz="4000" dirty="0" smtClean="0">
                <a:solidFill>
                  <a:srgbClr val="C00000"/>
                </a:solidFill>
              </a:rPr>
            </a:br>
            <a:r>
              <a:rPr lang="pl-PL" sz="4000" dirty="0" smtClean="0">
                <a:solidFill>
                  <a:srgbClr val="C00000"/>
                </a:solidFill>
              </a:rPr>
              <a:t>w </a:t>
            </a:r>
            <a:r>
              <a:rPr lang="pl-PL" sz="4000" dirty="0">
                <a:solidFill>
                  <a:srgbClr val="C00000"/>
                </a:solidFill>
              </a:rPr>
              <a:t>Rytrze</a:t>
            </a:r>
          </a:p>
        </p:txBody>
      </p:sp>
      <p:sp>
        <p:nvSpPr>
          <p:cNvPr id="3" name="Prostokąt 2"/>
          <p:cNvSpPr/>
          <p:nvPr/>
        </p:nvSpPr>
        <p:spPr>
          <a:xfrm>
            <a:off x="683568" y="2348880"/>
            <a:ext cx="74888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latin typeface="Adobe Caslon Pro Bold" pitchFamily="18" charset="0"/>
              </a:rPr>
              <a:t>W dniach 19-20.03.2015 r. klasa I Technikum Żywienia i Usług Gastronomicznych brała udział w wizycie </a:t>
            </a:r>
            <a:r>
              <a:rPr lang="pl-PL" sz="3200" dirty="0" err="1">
                <a:latin typeface="Adobe Caslon Pro Bold" pitchFamily="18" charset="0"/>
              </a:rPr>
              <a:t>zawodoznawczej</a:t>
            </a:r>
            <a:r>
              <a:rPr lang="pl-PL" sz="3200" dirty="0">
                <a:latin typeface="Adobe Caslon Pro Bold" pitchFamily="18" charset="0"/>
              </a:rPr>
              <a:t> w Hotelu </a:t>
            </a:r>
            <a:r>
              <a:rPr lang="pl-PL" sz="3200" dirty="0" smtClean="0">
                <a:latin typeface="Adobe Caslon Pro Bold" pitchFamily="18" charset="0"/>
              </a:rPr>
              <a:t/>
            </a:r>
            <a:br>
              <a:rPr lang="pl-PL" sz="3200" dirty="0" smtClean="0">
                <a:latin typeface="Adobe Caslon Pro Bold" pitchFamily="18" charset="0"/>
              </a:rPr>
            </a:br>
            <a:r>
              <a:rPr lang="pl-PL" sz="3200" dirty="0" smtClean="0">
                <a:latin typeface="Adobe Caslon Pro Bold" pitchFamily="18" charset="0"/>
              </a:rPr>
              <a:t>„</a:t>
            </a:r>
            <a:r>
              <a:rPr lang="pl-PL" sz="3200" dirty="0">
                <a:latin typeface="Adobe Caslon Pro Bold" pitchFamily="18" charset="0"/>
              </a:rPr>
              <a:t>Perła Południa” w Rytrze w ramach projektu „Modernizacja kształcenia zawodowego w Małopolsce”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11560" y="476672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solidFill>
                  <a:srgbClr val="C00000"/>
                </a:solidFill>
              </a:rPr>
              <a:t>W dniach 8-9.06.2015 r. </a:t>
            </a:r>
            <a:r>
              <a:rPr lang="pl-PL" sz="4000" dirty="0" smtClean="0">
                <a:solidFill>
                  <a:srgbClr val="C00000"/>
                </a:solidFill>
              </a:rPr>
              <a:t/>
            </a:r>
            <a:br>
              <a:rPr lang="pl-PL" sz="4000" dirty="0" smtClean="0">
                <a:solidFill>
                  <a:srgbClr val="C00000"/>
                </a:solidFill>
              </a:rPr>
            </a:br>
            <a:r>
              <a:rPr lang="pl-PL" sz="4000" dirty="0" smtClean="0"/>
              <a:t>uczniowie </a:t>
            </a:r>
            <a:r>
              <a:rPr lang="pl-PL" sz="4000" dirty="0"/>
              <a:t>Technikum Żywienia 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/>
              <a:t>i </a:t>
            </a:r>
            <a:r>
              <a:rPr lang="pl-PL" sz="4000" dirty="0"/>
              <a:t>Usług Gastronomicznych </a:t>
            </a:r>
            <a:br>
              <a:rPr lang="pl-PL" sz="4000" dirty="0"/>
            </a:br>
            <a:r>
              <a:rPr lang="pl-PL" sz="4000" dirty="0" smtClean="0"/>
              <a:t> </a:t>
            </a:r>
            <a:r>
              <a:rPr lang="pl-PL" sz="4000" dirty="0"/>
              <a:t>wzięli udział w wycieczce </a:t>
            </a:r>
            <a:r>
              <a:rPr lang="pl-PL" sz="4000" dirty="0" err="1"/>
              <a:t>zawodoznawczej</a:t>
            </a:r>
            <a:r>
              <a:rPr lang="pl-PL" sz="4000" dirty="0"/>
              <a:t> do Warszawy.</a:t>
            </a:r>
          </a:p>
          <a:p>
            <a:pPr algn="ctr"/>
            <a:r>
              <a:rPr lang="pl-PL" sz="4000" dirty="0"/>
              <a:t>W programie przewidziane były warsztaty edukacyjne z zakresu nowoczesnych technologii stosowanych w gastronomii. 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" y="681037"/>
            <a:ext cx="8305800" cy="5495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15361</TotalTime>
  <Words>928</Words>
  <Application>Microsoft Office PowerPoint</Application>
  <PresentationFormat>Pokaz na ekranie (4:3)</PresentationFormat>
  <Paragraphs>212</Paragraphs>
  <Slides>114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114</vt:i4>
      </vt:variant>
    </vt:vector>
  </HeadingPairs>
  <TitlesOfParts>
    <vt:vector size="115" baseType="lpstr">
      <vt:lpstr>Papier</vt:lpstr>
      <vt:lpstr>Rok szkolny 2014/2015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Slajd 75</vt:lpstr>
      <vt:lpstr>Slajd 76</vt:lpstr>
      <vt:lpstr>Slajd 77</vt:lpstr>
      <vt:lpstr>Slajd 78</vt:lpstr>
      <vt:lpstr>Slajd 79</vt:lpstr>
      <vt:lpstr>Slajd 80</vt:lpstr>
      <vt:lpstr>Slajd 81</vt:lpstr>
      <vt:lpstr>Slajd 82</vt:lpstr>
      <vt:lpstr>Slajd 83</vt:lpstr>
      <vt:lpstr>Slajd 84</vt:lpstr>
      <vt:lpstr>Slajd 85</vt:lpstr>
      <vt:lpstr>Slajd 86</vt:lpstr>
      <vt:lpstr>Slajd 87</vt:lpstr>
      <vt:lpstr>Slajd 88</vt:lpstr>
      <vt:lpstr>Slajd 89</vt:lpstr>
      <vt:lpstr>Slajd 90</vt:lpstr>
      <vt:lpstr>Slajd 91</vt:lpstr>
      <vt:lpstr>Slajd 92</vt:lpstr>
      <vt:lpstr>Slajd 93</vt:lpstr>
      <vt:lpstr>Slajd 94</vt:lpstr>
      <vt:lpstr>Slajd 95</vt:lpstr>
      <vt:lpstr>Slajd 96</vt:lpstr>
      <vt:lpstr>Slajd 97</vt:lpstr>
      <vt:lpstr>Slajd 98</vt:lpstr>
      <vt:lpstr>Slajd 99</vt:lpstr>
      <vt:lpstr>Slajd 100</vt:lpstr>
      <vt:lpstr>Slajd 101</vt:lpstr>
      <vt:lpstr>Slajd 102</vt:lpstr>
      <vt:lpstr>Slajd 103</vt:lpstr>
      <vt:lpstr>Slajd 104</vt:lpstr>
      <vt:lpstr>Slajd 105</vt:lpstr>
      <vt:lpstr>Slajd 106</vt:lpstr>
      <vt:lpstr>Slajd 107</vt:lpstr>
      <vt:lpstr>Slajd 108</vt:lpstr>
      <vt:lpstr>Slajd 109</vt:lpstr>
      <vt:lpstr>Slajd 110</vt:lpstr>
      <vt:lpstr>Slajd 111</vt:lpstr>
      <vt:lpstr>Slajd 112</vt:lpstr>
      <vt:lpstr>Slajd 113</vt:lpstr>
      <vt:lpstr>Slajd 114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hunio</dc:creator>
  <cp:lastModifiedBy>2</cp:lastModifiedBy>
  <cp:revision>41</cp:revision>
  <dcterms:created xsi:type="dcterms:W3CDTF">2015-06-11T16:00:01Z</dcterms:created>
  <dcterms:modified xsi:type="dcterms:W3CDTF">2015-06-22T10:35:51Z</dcterms:modified>
</cp:coreProperties>
</file>